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7"/>
  </p:notesMasterIdLst>
  <p:sldIdLst>
    <p:sldId id="265" r:id="rId2"/>
    <p:sldId id="258" r:id="rId3"/>
    <p:sldId id="257" r:id="rId4"/>
    <p:sldId id="259" r:id="rId5"/>
    <p:sldId id="266" r:id="rId6"/>
    <p:sldId id="267" r:id="rId7"/>
    <p:sldId id="268" r:id="rId8"/>
    <p:sldId id="269" r:id="rId9"/>
    <p:sldId id="260" r:id="rId10"/>
    <p:sldId id="271" r:id="rId11"/>
    <p:sldId id="272" r:id="rId12"/>
    <p:sldId id="273" r:id="rId13"/>
    <p:sldId id="275" r:id="rId14"/>
    <p:sldId id="276" r:id="rId15"/>
    <p:sldId id="279" r:id="rId16"/>
    <p:sldId id="280" r:id="rId17"/>
    <p:sldId id="281" r:id="rId18"/>
    <p:sldId id="283" r:id="rId19"/>
    <p:sldId id="284" r:id="rId20"/>
    <p:sldId id="291" r:id="rId21"/>
    <p:sldId id="292" r:id="rId22"/>
    <p:sldId id="293" r:id="rId23"/>
    <p:sldId id="294" r:id="rId24"/>
    <p:sldId id="287" r:id="rId25"/>
    <p:sldId id="295" r:id="rId26"/>
    <p:sldId id="300" r:id="rId27"/>
    <p:sldId id="299" r:id="rId28"/>
    <p:sldId id="298" r:id="rId29"/>
    <p:sldId id="297" r:id="rId30"/>
    <p:sldId id="296" r:id="rId31"/>
    <p:sldId id="301" r:id="rId32"/>
    <p:sldId id="303" r:id="rId33"/>
    <p:sldId id="302" r:id="rId34"/>
    <p:sldId id="262" r:id="rId35"/>
    <p:sldId id="263"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31" autoAdjust="0"/>
    <p:restoredTop sz="96247" autoAdjust="0"/>
  </p:normalViewPr>
  <p:slideViewPr>
    <p:cSldViewPr snapToGrid="0" snapToObjects="1">
      <p:cViewPr varScale="1">
        <p:scale>
          <a:sx n="106" d="100"/>
          <a:sy n="106" d="100"/>
        </p:scale>
        <p:origin x="1770" y="11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61EDC6-821F-41FA-8BF3-18FD9CB82A98}" type="datetimeFigureOut">
              <a:rPr lang="en-US" smtClean="0"/>
              <a:t>4/14/2025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0E16F3-8848-457D-BB34-D697E664245B}" type="slidenum">
              <a:rPr lang="en-US" smtClean="0"/>
              <a:t>‹#›</a:t>
            </a:fld>
            <a:endParaRPr lang="en-US"/>
          </a:p>
        </p:txBody>
      </p:sp>
    </p:spTree>
    <p:extLst>
      <p:ext uri="{BB962C8B-B14F-4D97-AF65-F5344CB8AC3E}">
        <p14:creationId xmlns:p14="http://schemas.microsoft.com/office/powerpoint/2010/main" val="1015760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0E16F3-8848-457D-BB34-D697E664245B}" type="slidenum">
              <a:rPr lang="en-US" smtClean="0"/>
              <a:t>12</a:t>
            </a:fld>
            <a:endParaRPr lang="en-US"/>
          </a:p>
        </p:txBody>
      </p:sp>
    </p:spTree>
    <p:extLst>
      <p:ext uri="{BB962C8B-B14F-4D97-AF65-F5344CB8AC3E}">
        <p14:creationId xmlns:p14="http://schemas.microsoft.com/office/powerpoint/2010/main" val="526260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325773" y="6117336"/>
            <a:ext cx="857473" cy="365125"/>
          </a:xfrm>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a:xfrm>
            <a:off x="3623733" y="6117336"/>
            <a:ext cx="3609438" cy="365125"/>
          </a:xfrm>
        </p:spPr>
        <p:txBody>
          <a:bodyPr/>
          <a:lstStyle/>
          <a:p>
            <a:endParaRPr lang="en-US"/>
          </a:p>
        </p:txBody>
      </p:sp>
      <p:sp>
        <p:nvSpPr>
          <p:cNvPr id="6" name="Slide Number Placeholder 5"/>
          <p:cNvSpPr>
            <a:spLocks noGrp="1"/>
          </p:cNvSpPr>
          <p:nvPr>
            <p:ph type="sldNum" sz="quarter" idx="12"/>
          </p:nvPr>
        </p:nvSpPr>
        <p:spPr>
          <a:xfrm>
            <a:off x="8275320" y="6117336"/>
            <a:ext cx="411480" cy="365125"/>
          </a:xfrm>
        </p:spPr>
        <p:txBody>
          <a:bodyPr/>
          <a:lstStyle/>
          <a:p>
            <a:fld id="{C1FF6DA9-008F-8B48-92A6-B652298478BF}" type="slidenum">
              <a:rPr lang="en-US" smtClean="0"/>
              <a:t>‹#›</a:t>
            </a:fld>
            <a:endParaRPr lang="en-US"/>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Tree>
    <p:extLst>
      <p:ext uri="{BB962C8B-B14F-4D97-AF65-F5344CB8AC3E}">
        <p14:creationId xmlns:p14="http://schemas.microsoft.com/office/powerpoint/2010/main" val="221892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5684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097932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22298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8978578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97467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379907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616021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82751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981200"/>
          </a:xfrm>
        </p:spPr>
        <p:txBody>
          <a:bodyPr/>
          <a:lstStyle/>
          <a:p>
            <a:r>
              <a:rPr lang="en-US"/>
              <a:t>Click to edit Master title style</a:t>
            </a:r>
            <a:endParaRPr lang="en-US" dirty="0"/>
          </a:p>
        </p:txBody>
      </p:sp>
      <p:sp>
        <p:nvSpPr>
          <p:cNvPr id="3" name="Content Placeholder 2"/>
          <p:cNvSpPr>
            <a:spLocks noGrp="1"/>
          </p:cNvSpPr>
          <p:nvPr>
            <p:ph idx="1"/>
          </p:nvPr>
        </p:nvSpPr>
        <p:spPr>
          <a:xfrm>
            <a:off x="982133" y="2667000"/>
            <a:ext cx="7704667" cy="333281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44329" y="6108173"/>
            <a:ext cx="857473" cy="365125"/>
          </a:xfrm>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a:xfrm>
            <a:off x="1972647" y="6108173"/>
            <a:ext cx="5314517" cy="365125"/>
          </a:xfrm>
        </p:spPr>
        <p:txBody>
          <a:bodyPr/>
          <a:lstStyle/>
          <a:p>
            <a:endParaRPr lang="en-US"/>
          </a:p>
        </p:txBody>
      </p:sp>
      <p:sp>
        <p:nvSpPr>
          <p:cNvPr id="6" name="Slide Number Placeholder 5"/>
          <p:cNvSpPr>
            <a:spLocks noGrp="1"/>
          </p:cNvSpPr>
          <p:nvPr>
            <p:ph type="sldNum" sz="quarter" idx="12"/>
          </p:nvPr>
        </p:nvSpPr>
        <p:spPr>
          <a:xfrm>
            <a:off x="8258967" y="6108173"/>
            <a:ext cx="427833" cy="365125"/>
          </a:xfrm>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2002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273317" y="6116070"/>
            <a:ext cx="413483" cy="365125"/>
          </a:xfrm>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45747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59542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4/14/2025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79141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4/14/2025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05396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4/14/2025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97542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20516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506045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BCAD085-E8A6-8845-BD4E-CB4CCA059FC4}" type="datetimeFigureOut">
              <a:rPr lang="en-US" smtClean="0"/>
              <a:t>4/14/2025</a:t>
            </a:fld>
            <a:endParaRPr lang="en-US"/>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7214402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0194E30-34E8-064F-D60E-6124FBB1E22D}"/>
              </a:ext>
            </a:extLst>
          </p:cNvPr>
          <p:cNvSpPr>
            <a:spLocks noGrp="1"/>
          </p:cNvSpPr>
          <p:nvPr>
            <p:ph type="title"/>
          </p:nvPr>
        </p:nvSpPr>
        <p:spPr>
          <a:xfrm>
            <a:off x="914400" y="1755648"/>
            <a:ext cx="2861658" cy="1362456"/>
          </a:xfrm>
        </p:spPr>
        <p:txBody>
          <a:bodyPr/>
          <a:lstStyle/>
          <a:p>
            <a:r>
              <a:rPr lang="en-US" b="1" i="1" dirty="0"/>
              <a:t>Analysis of Fortune 500 Companies of India</a:t>
            </a:r>
          </a:p>
        </p:txBody>
      </p:sp>
      <p:pic>
        <p:nvPicPr>
          <p:cNvPr id="13" name="Content Placeholder 12">
            <a:extLst>
              <a:ext uri="{FF2B5EF4-FFF2-40B4-BE49-F238E27FC236}">
                <a16:creationId xmlns:a16="http://schemas.microsoft.com/office/drawing/2014/main" id="{AEEBB89E-D17C-34F1-9A1F-40C17F2B5974}"/>
              </a:ext>
            </a:extLst>
          </p:cNvPr>
          <p:cNvPicPr>
            <a:picLocks noGrp="1" noChangeAspect="1"/>
          </p:cNvPicPr>
          <p:nvPr>
            <p:ph idx="1"/>
          </p:nvPr>
        </p:nvPicPr>
        <p:blipFill>
          <a:blip r:embed="rId2"/>
          <a:stretch>
            <a:fillRect/>
          </a:stretch>
        </p:blipFill>
        <p:spPr>
          <a:xfrm>
            <a:off x="3948113" y="1088231"/>
            <a:ext cx="4681537" cy="4681537"/>
          </a:xfrm>
        </p:spPr>
      </p:pic>
      <p:sp>
        <p:nvSpPr>
          <p:cNvPr id="11" name="Text Placeholder 10">
            <a:extLst>
              <a:ext uri="{FF2B5EF4-FFF2-40B4-BE49-F238E27FC236}">
                <a16:creationId xmlns:a16="http://schemas.microsoft.com/office/drawing/2014/main" id="{F0C979DA-1CE4-1127-7A3F-037305B2E84B}"/>
              </a:ext>
            </a:extLst>
          </p:cNvPr>
          <p:cNvSpPr>
            <a:spLocks noGrp="1"/>
          </p:cNvSpPr>
          <p:nvPr>
            <p:ph type="body" sz="half" idx="2"/>
          </p:nvPr>
        </p:nvSpPr>
        <p:spPr>
          <a:xfrm>
            <a:off x="665468" y="3328416"/>
            <a:ext cx="3110590" cy="1472184"/>
          </a:xfrm>
        </p:spPr>
        <p:txBody>
          <a:bodyPr/>
          <a:lstStyle/>
          <a:p>
            <a:r>
              <a:rPr lang="en-US" dirty="0"/>
              <a:t>A Data-Driven Industry and Financial Performance Study</a:t>
            </a:r>
          </a:p>
          <a:p>
            <a:endParaRPr lang="en-US" dirty="0"/>
          </a:p>
        </p:txBody>
      </p:sp>
      <p:pic>
        <p:nvPicPr>
          <p:cNvPr id="5" name="Picture 4">
            <a:extLst>
              <a:ext uri="{FF2B5EF4-FFF2-40B4-BE49-F238E27FC236}">
                <a16:creationId xmlns:a16="http://schemas.microsoft.com/office/drawing/2014/main" id="{21C85821-DC1B-031E-EB52-53DA6BD11542}"/>
              </a:ext>
            </a:extLst>
          </p:cNvPr>
          <p:cNvPicPr>
            <a:picLocks noChangeAspect="1"/>
          </p:cNvPicPr>
          <p:nvPr/>
        </p:nvPicPr>
        <p:blipFill>
          <a:blip r:embed="rId3"/>
          <a:stretch>
            <a:fillRect/>
          </a:stretch>
        </p:blipFill>
        <p:spPr>
          <a:xfrm>
            <a:off x="8100622" y="0"/>
            <a:ext cx="1043378" cy="751437"/>
          </a:xfrm>
          <a:prstGeom prst="rect">
            <a:avLst/>
          </a:prstGeom>
        </p:spPr>
      </p:pic>
    </p:spTree>
    <p:extLst>
      <p:ext uri="{BB962C8B-B14F-4D97-AF65-F5344CB8AC3E}">
        <p14:creationId xmlns:p14="http://schemas.microsoft.com/office/powerpoint/2010/main" val="1760271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1">
                                            <p:txEl>
                                              <p:pRg st="0" end="0"/>
                                            </p:txEl>
                                          </p:spTgt>
                                        </p:tgtEl>
                                        <p:attrNameLst>
                                          <p:attrName>style.visibility</p:attrName>
                                        </p:attrNameLst>
                                      </p:cBhvr>
                                      <p:to>
                                        <p:strVal val="visible"/>
                                      </p:to>
                                    </p:set>
                                    <p:anim calcmode="lin" valueType="num">
                                      <p:cBhvr>
                                        <p:cTn id="14" dur="500" fill="hold"/>
                                        <p:tgtEl>
                                          <p:spTgt spid="11">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11">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11">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D51282-DC85-46DE-9697-ABBDB2DE550D}"/>
              </a:ext>
            </a:extLst>
          </p:cNvPr>
          <p:cNvPicPr>
            <a:picLocks noChangeAspect="1"/>
          </p:cNvPicPr>
          <p:nvPr/>
        </p:nvPicPr>
        <p:blipFill>
          <a:blip r:embed="rId2"/>
          <a:stretch>
            <a:fillRect/>
          </a:stretch>
        </p:blipFill>
        <p:spPr>
          <a:xfrm>
            <a:off x="1033272" y="511430"/>
            <a:ext cx="7936992" cy="3666744"/>
          </a:xfrm>
          <a:prstGeom prst="rect">
            <a:avLst/>
          </a:prstGeom>
        </p:spPr>
      </p:pic>
      <p:sp>
        <p:nvSpPr>
          <p:cNvPr id="7" name="TextBox 6">
            <a:extLst>
              <a:ext uri="{FF2B5EF4-FFF2-40B4-BE49-F238E27FC236}">
                <a16:creationId xmlns:a16="http://schemas.microsoft.com/office/drawing/2014/main" id="{6AE0C14F-E6DA-B506-2AFB-981A9C998FA3}"/>
              </a:ext>
            </a:extLst>
          </p:cNvPr>
          <p:cNvSpPr txBox="1"/>
          <p:nvPr/>
        </p:nvSpPr>
        <p:spPr>
          <a:xfrm>
            <a:off x="1746504" y="4315968"/>
            <a:ext cx="6835140" cy="2585323"/>
          </a:xfrm>
          <a:prstGeom prst="rect">
            <a:avLst/>
          </a:prstGeom>
          <a:noFill/>
        </p:spPr>
        <p:txBody>
          <a:bodyPr wrap="square" rtlCol="0">
            <a:spAutoFit/>
          </a:bodyPr>
          <a:lstStyle/>
          <a:p>
            <a:pPr marL="0" indent="0">
              <a:buNone/>
            </a:pPr>
            <a:r>
              <a:rPr lang="en-US" sz="1800" b="1" i="1" u="sng" dirty="0"/>
              <a:t>Banks:</a:t>
            </a:r>
          </a:p>
          <a:p>
            <a:pPr marL="0" indent="0">
              <a:buNone/>
            </a:pPr>
            <a:endParaRPr lang="en-US" sz="1800" b="1" i="1" u="sng" dirty="0"/>
          </a:p>
          <a:p>
            <a:pPr marL="0" indent="0">
              <a:buNone/>
            </a:pPr>
            <a:r>
              <a:rPr lang="en-US" sz="1800" i="1" dirty="0"/>
              <a:t>-The top 3 banks (SBI, HDFC, ICICI) dominate around 40% of the market share.</a:t>
            </a:r>
          </a:p>
          <a:p>
            <a:pPr marL="0" indent="0">
              <a:buNone/>
            </a:pPr>
            <a:endParaRPr lang="en-US" sz="1800" i="1" dirty="0"/>
          </a:p>
          <a:p>
            <a:pPr marL="0" indent="0">
              <a:buNone/>
            </a:pPr>
            <a:r>
              <a:rPr lang="en-US" sz="1800" i="1" dirty="0"/>
              <a:t>-SBI alone holds over 20%, making it the clear leader.</a:t>
            </a:r>
          </a:p>
          <a:p>
            <a:pPr marL="0" indent="0">
              <a:buNone/>
            </a:pPr>
            <a:endParaRPr lang="en-US" i="1" dirty="0"/>
          </a:p>
          <a:p>
            <a:pPr marL="0" indent="0">
              <a:buNone/>
            </a:pPr>
            <a:r>
              <a:rPr lang="en-US" i="1" dirty="0"/>
              <a:t>- Majority of the banks are having market share  from 0% to 5%.</a:t>
            </a:r>
            <a:endParaRPr lang="en-US" sz="1800" i="1" dirty="0"/>
          </a:p>
          <a:p>
            <a:endParaRPr lang="en-US" dirty="0"/>
          </a:p>
        </p:txBody>
      </p:sp>
      <p:pic>
        <p:nvPicPr>
          <p:cNvPr id="2" name="Picture 1">
            <a:extLst>
              <a:ext uri="{FF2B5EF4-FFF2-40B4-BE49-F238E27FC236}">
                <a16:creationId xmlns:a16="http://schemas.microsoft.com/office/drawing/2014/main" id="{D0F2566C-5AC3-A2A3-2642-05358585EEC8}"/>
              </a:ext>
            </a:extLst>
          </p:cNvPr>
          <p:cNvPicPr>
            <a:picLocks noChangeAspect="1"/>
          </p:cNvPicPr>
          <p:nvPr/>
        </p:nvPicPr>
        <p:blipFill>
          <a:blip r:embed="rId3"/>
          <a:stretch>
            <a:fillRect/>
          </a:stretch>
        </p:blipFill>
        <p:spPr>
          <a:xfrm>
            <a:off x="8440034" y="22543"/>
            <a:ext cx="678825" cy="488887"/>
          </a:xfrm>
          <a:prstGeom prst="rect">
            <a:avLst/>
          </a:prstGeom>
        </p:spPr>
      </p:pic>
    </p:spTree>
    <p:extLst>
      <p:ext uri="{BB962C8B-B14F-4D97-AF65-F5344CB8AC3E}">
        <p14:creationId xmlns:p14="http://schemas.microsoft.com/office/powerpoint/2010/main" val="34704935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0AF0201-8239-740C-6968-6526AB720B6B}"/>
              </a:ext>
            </a:extLst>
          </p:cNvPr>
          <p:cNvPicPr>
            <a:picLocks noChangeAspect="1"/>
          </p:cNvPicPr>
          <p:nvPr/>
        </p:nvPicPr>
        <p:blipFill>
          <a:blip r:embed="rId2"/>
          <a:stretch>
            <a:fillRect/>
          </a:stretch>
        </p:blipFill>
        <p:spPr>
          <a:xfrm>
            <a:off x="1108326" y="139216"/>
            <a:ext cx="7178040" cy="4377325"/>
          </a:xfrm>
          <a:prstGeom prst="rect">
            <a:avLst/>
          </a:prstGeom>
        </p:spPr>
      </p:pic>
      <p:sp>
        <p:nvSpPr>
          <p:cNvPr id="4" name="TextBox 3">
            <a:extLst>
              <a:ext uri="{FF2B5EF4-FFF2-40B4-BE49-F238E27FC236}">
                <a16:creationId xmlns:a16="http://schemas.microsoft.com/office/drawing/2014/main" id="{4CCA6D22-A7E1-C4C5-799F-F3E7BE4FB54B}"/>
              </a:ext>
            </a:extLst>
          </p:cNvPr>
          <p:cNvSpPr txBox="1"/>
          <p:nvPr/>
        </p:nvSpPr>
        <p:spPr>
          <a:xfrm>
            <a:off x="1108326" y="4530121"/>
            <a:ext cx="7982712" cy="1754326"/>
          </a:xfrm>
          <a:prstGeom prst="rect">
            <a:avLst/>
          </a:prstGeom>
          <a:noFill/>
        </p:spPr>
        <p:txBody>
          <a:bodyPr wrap="square" rtlCol="0">
            <a:spAutoFit/>
          </a:bodyPr>
          <a:lstStyle/>
          <a:p>
            <a:pPr marL="0" indent="0">
              <a:buNone/>
            </a:pPr>
            <a:r>
              <a:rPr lang="en-US" sz="1800" b="1" i="1" u="sng" dirty="0"/>
              <a:t>FMCG:</a:t>
            </a:r>
          </a:p>
          <a:p>
            <a:pPr marL="0" indent="0">
              <a:buNone/>
            </a:pPr>
            <a:r>
              <a:rPr lang="en-US" sz="1800" i="1" dirty="0"/>
              <a:t>-ITC, Hindustan Unilever, and Adani Wilmar are the key market leaders.</a:t>
            </a:r>
          </a:p>
          <a:p>
            <a:pPr marL="0" indent="0">
              <a:buNone/>
            </a:pPr>
            <a:r>
              <a:rPr lang="en-US" i="1" dirty="0"/>
              <a:t>-There are other companies which might be operating in semi-sector of the market with lesser expansion or with fewer states</a:t>
            </a:r>
          </a:p>
          <a:p>
            <a:pPr marL="0" indent="0">
              <a:buNone/>
            </a:pPr>
            <a:r>
              <a:rPr lang="en-US" sz="1800" i="1" dirty="0"/>
              <a:t>-The sector is diverse, covering food, beverages, skincare, and more.</a:t>
            </a:r>
          </a:p>
          <a:p>
            <a:r>
              <a:rPr lang="en-US" dirty="0"/>
              <a:t>-</a:t>
            </a:r>
            <a:r>
              <a:rPr lang="en-US" i="1" dirty="0"/>
              <a:t>Indicating that this market have a lot of scope and with tough competitors</a:t>
            </a:r>
          </a:p>
        </p:txBody>
      </p:sp>
      <p:pic>
        <p:nvPicPr>
          <p:cNvPr id="3" name="Picture 2">
            <a:extLst>
              <a:ext uri="{FF2B5EF4-FFF2-40B4-BE49-F238E27FC236}">
                <a16:creationId xmlns:a16="http://schemas.microsoft.com/office/drawing/2014/main" id="{1D622216-FB05-6680-60B1-1DACF274B451}"/>
              </a:ext>
            </a:extLst>
          </p:cNvPr>
          <p:cNvPicPr>
            <a:picLocks noChangeAspect="1"/>
          </p:cNvPicPr>
          <p:nvPr/>
        </p:nvPicPr>
        <p:blipFill>
          <a:blip r:embed="rId3"/>
          <a:stretch>
            <a:fillRect/>
          </a:stretch>
        </p:blipFill>
        <p:spPr>
          <a:xfrm>
            <a:off x="8293925" y="30345"/>
            <a:ext cx="850075" cy="612221"/>
          </a:xfrm>
          <a:prstGeom prst="rect">
            <a:avLst/>
          </a:prstGeom>
        </p:spPr>
      </p:pic>
    </p:spTree>
    <p:extLst>
      <p:ext uri="{BB962C8B-B14F-4D97-AF65-F5344CB8AC3E}">
        <p14:creationId xmlns:p14="http://schemas.microsoft.com/office/powerpoint/2010/main" val="3389060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5B43F2-5626-AFB8-6885-C63B501F767F}"/>
              </a:ext>
            </a:extLst>
          </p:cNvPr>
          <p:cNvPicPr>
            <a:picLocks noChangeAspect="1"/>
          </p:cNvPicPr>
          <p:nvPr/>
        </p:nvPicPr>
        <p:blipFill>
          <a:blip r:embed="rId3"/>
          <a:stretch>
            <a:fillRect/>
          </a:stretch>
        </p:blipFill>
        <p:spPr>
          <a:xfrm>
            <a:off x="1033272" y="550438"/>
            <a:ext cx="7533158" cy="3867307"/>
          </a:xfrm>
          <a:prstGeom prst="rect">
            <a:avLst/>
          </a:prstGeom>
        </p:spPr>
      </p:pic>
      <p:sp>
        <p:nvSpPr>
          <p:cNvPr id="4" name="TextBox 3">
            <a:extLst>
              <a:ext uri="{FF2B5EF4-FFF2-40B4-BE49-F238E27FC236}">
                <a16:creationId xmlns:a16="http://schemas.microsoft.com/office/drawing/2014/main" id="{35793C51-67AA-A00F-8361-885DE76137EB}"/>
              </a:ext>
            </a:extLst>
          </p:cNvPr>
          <p:cNvSpPr txBox="1"/>
          <p:nvPr/>
        </p:nvSpPr>
        <p:spPr>
          <a:xfrm>
            <a:off x="1202436" y="4599402"/>
            <a:ext cx="8161020" cy="1708160"/>
          </a:xfrm>
          <a:prstGeom prst="rect">
            <a:avLst/>
          </a:prstGeom>
          <a:noFill/>
        </p:spPr>
        <p:txBody>
          <a:bodyPr wrap="square" rtlCol="0">
            <a:spAutoFit/>
          </a:bodyPr>
          <a:lstStyle/>
          <a:p>
            <a:r>
              <a:rPr lang="en-US" sz="1500" b="1" i="1" u="sng" dirty="0"/>
              <a:t>NBFC INDUSTY:</a:t>
            </a:r>
          </a:p>
          <a:p>
            <a:r>
              <a:rPr lang="en-US" sz="1500" i="1" dirty="0"/>
              <a:t>-Bajaj </a:t>
            </a:r>
            <a:r>
              <a:rPr lang="en-US" sz="1500" i="1" dirty="0" err="1"/>
              <a:t>finserv</a:t>
            </a:r>
            <a:r>
              <a:rPr lang="en-US" sz="1500" i="1" dirty="0"/>
              <a:t>, power finance corporation, </a:t>
            </a:r>
            <a:r>
              <a:rPr lang="en-US" sz="1500" i="1" dirty="0" err="1"/>
              <a:t>nabard</a:t>
            </a:r>
            <a:r>
              <a:rPr lang="en-US" sz="1500" i="1" dirty="0"/>
              <a:t>, max financial services are the top 4 market leaders.</a:t>
            </a:r>
          </a:p>
          <a:p>
            <a:r>
              <a:rPr lang="en-US" sz="1500" i="1" dirty="0"/>
              <a:t>-They are having market share range from 6% to around 16% and </a:t>
            </a:r>
            <a:r>
              <a:rPr lang="en-US" sz="1500" i="1" dirty="0" err="1"/>
              <a:t>bajaj</a:t>
            </a:r>
            <a:r>
              <a:rPr lang="en-US" sz="1500" i="1" dirty="0"/>
              <a:t> </a:t>
            </a:r>
            <a:r>
              <a:rPr lang="en-US" sz="1500" i="1" dirty="0" err="1"/>
              <a:t>finserv</a:t>
            </a:r>
            <a:r>
              <a:rPr lang="en-US" sz="1500" i="1" dirty="0"/>
              <a:t> is the leading among all.</a:t>
            </a:r>
          </a:p>
          <a:p>
            <a:r>
              <a:rPr lang="en-US" sz="1500" i="1" dirty="0"/>
              <a:t>-There few other contenders who are part of same financial company who are targeting different loan and investment services like gold, car and small business loans .</a:t>
            </a:r>
          </a:p>
          <a:p>
            <a:r>
              <a:rPr lang="en-US" sz="1500" i="1" dirty="0"/>
              <a:t>-Consider Bajaj </a:t>
            </a:r>
            <a:r>
              <a:rPr lang="en-US" sz="1500" i="1" dirty="0" err="1"/>
              <a:t>Finserv</a:t>
            </a:r>
            <a:r>
              <a:rPr lang="en-US" sz="1500" i="1" dirty="0"/>
              <a:t> for stability and leadership.</a:t>
            </a:r>
          </a:p>
          <a:p>
            <a:r>
              <a:rPr lang="en-US" sz="1500" i="1" dirty="0"/>
              <a:t>Keep an eye on NBFCs with niche lending models for high-growth opportunities.</a:t>
            </a:r>
          </a:p>
        </p:txBody>
      </p:sp>
      <p:pic>
        <p:nvPicPr>
          <p:cNvPr id="2" name="Picture 1">
            <a:extLst>
              <a:ext uri="{FF2B5EF4-FFF2-40B4-BE49-F238E27FC236}">
                <a16:creationId xmlns:a16="http://schemas.microsoft.com/office/drawing/2014/main" id="{EBFEE90A-E19B-92A2-C522-C41F0501DF99}"/>
              </a:ext>
            </a:extLst>
          </p:cNvPr>
          <p:cNvPicPr>
            <a:picLocks noChangeAspect="1"/>
          </p:cNvPicPr>
          <p:nvPr/>
        </p:nvPicPr>
        <p:blipFill>
          <a:blip r:embed="rId4"/>
          <a:stretch>
            <a:fillRect/>
          </a:stretch>
        </p:blipFill>
        <p:spPr>
          <a:xfrm>
            <a:off x="8427463" y="0"/>
            <a:ext cx="716537" cy="516047"/>
          </a:xfrm>
          <a:prstGeom prst="rect">
            <a:avLst/>
          </a:prstGeom>
        </p:spPr>
      </p:pic>
    </p:spTree>
    <p:extLst>
      <p:ext uri="{BB962C8B-B14F-4D97-AF65-F5344CB8AC3E}">
        <p14:creationId xmlns:p14="http://schemas.microsoft.com/office/powerpoint/2010/main" val="911535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48A7A4-D3AC-1927-4F21-0AB2023B8355}"/>
              </a:ext>
            </a:extLst>
          </p:cNvPr>
          <p:cNvPicPr>
            <a:picLocks noChangeAspect="1"/>
          </p:cNvPicPr>
          <p:nvPr/>
        </p:nvPicPr>
        <p:blipFill>
          <a:blip r:embed="rId2"/>
          <a:stretch>
            <a:fillRect/>
          </a:stretch>
        </p:blipFill>
        <p:spPr>
          <a:xfrm>
            <a:off x="989181" y="527804"/>
            <a:ext cx="7529634" cy="4100677"/>
          </a:xfrm>
          <a:prstGeom prst="rect">
            <a:avLst/>
          </a:prstGeom>
        </p:spPr>
      </p:pic>
      <p:sp>
        <p:nvSpPr>
          <p:cNvPr id="5" name="TextBox 4">
            <a:extLst>
              <a:ext uri="{FF2B5EF4-FFF2-40B4-BE49-F238E27FC236}">
                <a16:creationId xmlns:a16="http://schemas.microsoft.com/office/drawing/2014/main" id="{CDD674EC-0EE2-50D7-A691-2B54EAE54845}"/>
              </a:ext>
            </a:extLst>
          </p:cNvPr>
          <p:cNvSpPr txBox="1"/>
          <p:nvPr/>
        </p:nvSpPr>
        <p:spPr>
          <a:xfrm>
            <a:off x="1517904" y="4782312"/>
            <a:ext cx="7626096" cy="1938992"/>
          </a:xfrm>
          <a:prstGeom prst="rect">
            <a:avLst/>
          </a:prstGeom>
          <a:noFill/>
        </p:spPr>
        <p:txBody>
          <a:bodyPr wrap="square" rtlCol="0">
            <a:spAutoFit/>
          </a:bodyPr>
          <a:lstStyle/>
          <a:p>
            <a:r>
              <a:rPr lang="en-US" b="1" i="1" u="sng" dirty="0"/>
              <a:t>Auto Ancillaries:</a:t>
            </a:r>
          </a:p>
          <a:p>
            <a:r>
              <a:rPr lang="en-US" i="1" dirty="0"/>
              <a:t>-The market leader of this sector is </a:t>
            </a:r>
            <a:r>
              <a:rPr lang="en-US" i="1" dirty="0" err="1"/>
              <a:t>samvardhana</a:t>
            </a:r>
            <a:r>
              <a:rPr lang="en-US" i="1" dirty="0"/>
              <a:t> </a:t>
            </a:r>
            <a:r>
              <a:rPr lang="en-US" i="1" dirty="0" err="1"/>
              <a:t>motherson</a:t>
            </a:r>
            <a:r>
              <a:rPr lang="en-US" i="1" dirty="0"/>
              <a:t> intl.  With tremendous market share of  around 22%  and the remaining 78% of the market share is among other companies</a:t>
            </a:r>
          </a:p>
          <a:p>
            <a:r>
              <a:rPr lang="en-US" i="1" dirty="0"/>
              <a:t>-Most of  the  companies are having less than 10% of Market share.</a:t>
            </a:r>
          </a:p>
          <a:p>
            <a:endParaRPr lang="en-US" i="1" dirty="0"/>
          </a:p>
          <a:p>
            <a:endParaRPr lang="en-US" sz="1200" dirty="0"/>
          </a:p>
        </p:txBody>
      </p:sp>
      <p:pic>
        <p:nvPicPr>
          <p:cNvPr id="2" name="Picture 1">
            <a:extLst>
              <a:ext uri="{FF2B5EF4-FFF2-40B4-BE49-F238E27FC236}">
                <a16:creationId xmlns:a16="http://schemas.microsoft.com/office/drawing/2014/main" id="{EC931A61-7053-7BB5-A3C8-C2E30F7228BB}"/>
              </a:ext>
            </a:extLst>
          </p:cNvPr>
          <p:cNvPicPr>
            <a:picLocks noChangeAspect="1"/>
          </p:cNvPicPr>
          <p:nvPr/>
        </p:nvPicPr>
        <p:blipFill>
          <a:blip r:embed="rId3"/>
          <a:stretch>
            <a:fillRect/>
          </a:stretch>
        </p:blipFill>
        <p:spPr>
          <a:xfrm>
            <a:off x="8399702" y="-8237"/>
            <a:ext cx="744298" cy="536041"/>
          </a:xfrm>
          <a:prstGeom prst="rect">
            <a:avLst/>
          </a:prstGeom>
        </p:spPr>
      </p:pic>
    </p:spTree>
    <p:extLst>
      <p:ext uri="{BB962C8B-B14F-4D97-AF65-F5344CB8AC3E}">
        <p14:creationId xmlns:p14="http://schemas.microsoft.com/office/powerpoint/2010/main" val="2309953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9F91B1-64A3-F39D-A59B-A8CB1B1AF26B}"/>
              </a:ext>
            </a:extLst>
          </p:cNvPr>
          <p:cNvPicPr>
            <a:picLocks noChangeAspect="1"/>
          </p:cNvPicPr>
          <p:nvPr/>
        </p:nvPicPr>
        <p:blipFill>
          <a:blip r:embed="rId2"/>
          <a:stretch>
            <a:fillRect/>
          </a:stretch>
        </p:blipFill>
        <p:spPr>
          <a:xfrm>
            <a:off x="1025395" y="591216"/>
            <a:ext cx="7415977" cy="3999821"/>
          </a:xfrm>
          <a:prstGeom prst="rect">
            <a:avLst/>
          </a:prstGeom>
        </p:spPr>
      </p:pic>
      <p:sp>
        <p:nvSpPr>
          <p:cNvPr id="4" name="TextBox 3">
            <a:extLst>
              <a:ext uri="{FF2B5EF4-FFF2-40B4-BE49-F238E27FC236}">
                <a16:creationId xmlns:a16="http://schemas.microsoft.com/office/drawing/2014/main" id="{3D97FB52-5002-500F-2C7F-06039D4A9F1D}"/>
              </a:ext>
            </a:extLst>
          </p:cNvPr>
          <p:cNvSpPr txBox="1"/>
          <p:nvPr/>
        </p:nvSpPr>
        <p:spPr>
          <a:xfrm>
            <a:off x="1152144" y="4789456"/>
            <a:ext cx="8101584" cy="1477328"/>
          </a:xfrm>
          <a:prstGeom prst="rect">
            <a:avLst/>
          </a:prstGeom>
          <a:noFill/>
        </p:spPr>
        <p:txBody>
          <a:bodyPr wrap="square" rtlCol="0">
            <a:spAutoFit/>
          </a:bodyPr>
          <a:lstStyle/>
          <a:p>
            <a:r>
              <a:rPr lang="en-US" b="1" i="1" u="sng" dirty="0"/>
              <a:t>Pharmaceutical Industry:</a:t>
            </a:r>
          </a:p>
          <a:p>
            <a:r>
              <a:rPr lang="en-US" i="1" dirty="0"/>
              <a:t>-Sun pharmaceutical industries is the market leader with more than 14% of the market share but the bar graph suggests that the market is fairly distributed among almost all contenders which means there is more competition.</a:t>
            </a:r>
          </a:p>
          <a:p>
            <a:r>
              <a:rPr lang="en-US" i="1" dirty="0"/>
              <a:t>-This shows the stability in terms of market share.</a:t>
            </a:r>
          </a:p>
        </p:txBody>
      </p:sp>
      <p:pic>
        <p:nvPicPr>
          <p:cNvPr id="2" name="Picture 1">
            <a:extLst>
              <a:ext uri="{FF2B5EF4-FFF2-40B4-BE49-F238E27FC236}">
                <a16:creationId xmlns:a16="http://schemas.microsoft.com/office/drawing/2014/main" id="{EC1C7336-3C6B-1BA1-4688-C134D0336F27}"/>
              </a:ext>
            </a:extLst>
          </p:cNvPr>
          <p:cNvPicPr>
            <a:picLocks noChangeAspect="1"/>
          </p:cNvPicPr>
          <p:nvPr/>
        </p:nvPicPr>
        <p:blipFill>
          <a:blip r:embed="rId3"/>
          <a:stretch>
            <a:fillRect/>
          </a:stretch>
        </p:blipFill>
        <p:spPr>
          <a:xfrm>
            <a:off x="8418698" y="2741"/>
            <a:ext cx="725301" cy="522359"/>
          </a:xfrm>
          <a:prstGeom prst="rect">
            <a:avLst/>
          </a:prstGeom>
        </p:spPr>
      </p:pic>
    </p:spTree>
    <p:extLst>
      <p:ext uri="{BB962C8B-B14F-4D97-AF65-F5344CB8AC3E}">
        <p14:creationId xmlns:p14="http://schemas.microsoft.com/office/powerpoint/2010/main" val="37526873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BC2CA-953D-AE14-6E62-71DFE19F2FD5}"/>
              </a:ext>
            </a:extLst>
          </p:cNvPr>
          <p:cNvSpPr>
            <a:spLocks noGrp="1"/>
          </p:cNvSpPr>
          <p:nvPr>
            <p:ph type="title"/>
          </p:nvPr>
        </p:nvSpPr>
        <p:spPr>
          <a:xfrm>
            <a:off x="912356" y="1060705"/>
            <a:ext cx="2662534" cy="2523744"/>
          </a:xfrm>
        </p:spPr>
        <p:txBody>
          <a:bodyPr>
            <a:normAutofit fontScale="90000"/>
          </a:bodyPr>
          <a:lstStyle/>
          <a:p>
            <a:r>
              <a:rPr lang="en-US" sz="2000" i="1" u="sng" dirty="0"/>
              <a:t>1)Workforce with revenue generation  </a:t>
            </a:r>
            <a:br>
              <a:rPr lang="en-US" sz="2000" i="1" u="sng" dirty="0"/>
            </a:br>
            <a:br>
              <a:rPr lang="en-US" sz="2000" i="1" u="sng" dirty="0"/>
            </a:br>
            <a:r>
              <a:rPr lang="en-US" sz="2000" i="1" u="sng" dirty="0"/>
              <a:t>2)Companies with high profits</a:t>
            </a:r>
            <a:br>
              <a:rPr lang="en-US" sz="2000" i="1" u="sng" dirty="0"/>
            </a:br>
            <a:br>
              <a:rPr lang="en-US" sz="2000" i="1" u="sng" dirty="0"/>
            </a:br>
            <a:r>
              <a:rPr lang="en-US" sz="2000" i="1" u="sng" dirty="0"/>
              <a:t>3)Companies with declined income</a:t>
            </a:r>
            <a:br>
              <a:rPr lang="en-US" sz="2000" i="1" u="sng" dirty="0"/>
            </a:br>
            <a:endParaRPr lang="en-US" sz="2000" i="1" u="sng" dirty="0"/>
          </a:p>
        </p:txBody>
      </p:sp>
      <p:pic>
        <p:nvPicPr>
          <p:cNvPr id="6" name="Content Placeholder 5">
            <a:extLst>
              <a:ext uri="{FF2B5EF4-FFF2-40B4-BE49-F238E27FC236}">
                <a16:creationId xmlns:a16="http://schemas.microsoft.com/office/drawing/2014/main" id="{625F7FB9-BFB5-AFD7-A4BD-7578418D756E}"/>
              </a:ext>
            </a:extLst>
          </p:cNvPr>
          <p:cNvPicPr>
            <a:picLocks noGrp="1" noChangeAspect="1"/>
          </p:cNvPicPr>
          <p:nvPr>
            <p:ph idx="1"/>
          </p:nvPr>
        </p:nvPicPr>
        <p:blipFill>
          <a:blip r:embed="rId2"/>
          <a:srcRect/>
          <a:stretch/>
        </p:blipFill>
        <p:spPr>
          <a:xfrm>
            <a:off x="3948113" y="897731"/>
            <a:ext cx="4681537" cy="4681537"/>
          </a:xfrm>
        </p:spPr>
      </p:pic>
      <p:sp>
        <p:nvSpPr>
          <p:cNvPr id="4" name="Text Placeholder 3">
            <a:extLst>
              <a:ext uri="{FF2B5EF4-FFF2-40B4-BE49-F238E27FC236}">
                <a16:creationId xmlns:a16="http://schemas.microsoft.com/office/drawing/2014/main" id="{BB6BE790-CA31-5081-8C02-250F8DE00615}"/>
              </a:ext>
            </a:extLst>
          </p:cNvPr>
          <p:cNvSpPr>
            <a:spLocks noGrp="1"/>
          </p:cNvSpPr>
          <p:nvPr>
            <p:ph type="body" sz="half" idx="2"/>
          </p:nvPr>
        </p:nvSpPr>
        <p:spPr>
          <a:xfrm flipH="1">
            <a:off x="514346" y="3584449"/>
            <a:ext cx="3243835" cy="1636775"/>
          </a:xfrm>
        </p:spPr>
        <p:txBody>
          <a:bodyPr>
            <a:normAutofit/>
          </a:bodyPr>
          <a:lstStyle/>
          <a:p>
            <a:r>
              <a:rPr lang="en-US" sz="1200" i="1" dirty="0"/>
              <a:t>-It can help us understand the employing power of the organization</a:t>
            </a:r>
          </a:p>
          <a:p>
            <a:r>
              <a:rPr lang="en-US" sz="1200" i="1" dirty="0"/>
              <a:t>-Analyzing companies with profit and also companies with declined income</a:t>
            </a:r>
          </a:p>
        </p:txBody>
      </p:sp>
      <p:pic>
        <p:nvPicPr>
          <p:cNvPr id="3" name="Picture 2">
            <a:extLst>
              <a:ext uri="{FF2B5EF4-FFF2-40B4-BE49-F238E27FC236}">
                <a16:creationId xmlns:a16="http://schemas.microsoft.com/office/drawing/2014/main" id="{2751AA80-A544-19E8-FEDB-625A82010D09}"/>
              </a:ext>
            </a:extLst>
          </p:cNvPr>
          <p:cNvPicPr>
            <a:picLocks noChangeAspect="1"/>
          </p:cNvPicPr>
          <p:nvPr/>
        </p:nvPicPr>
        <p:blipFill>
          <a:blip r:embed="rId3"/>
          <a:stretch>
            <a:fillRect/>
          </a:stretch>
        </p:blipFill>
        <p:spPr>
          <a:xfrm>
            <a:off x="8254531" y="0"/>
            <a:ext cx="889469" cy="640592"/>
          </a:xfrm>
          <a:prstGeom prst="rect">
            <a:avLst/>
          </a:prstGeom>
        </p:spPr>
      </p:pic>
    </p:spTree>
    <p:extLst>
      <p:ext uri="{BB962C8B-B14F-4D97-AF65-F5344CB8AC3E}">
        <p14:creationId xmlns:p14="http://schemas.microsoft.com/office/powerpoint/2010/main" val="2928942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1000"/>
                                        <p:tgtEl>
                                          <p:spTgt spid="4">
                                            <p:txEl>
                                              <p:pRg st="1" end="1"/>
                                            </p:txEl>
                                          </p:spTgt>
                                        </p:tgtEl>
                                      </p:cBhvr>
                                    </p:animEffect>
                                    <p:anim calcmode="lin" valueType="num">
                                      <p:cBhvr>
                                        <p:cTn id="1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033007-AD8E-5F45-BA00-205A587E0F3A}"/>
              </a:ext>
            </a:extLst>
          </p:cNvPr>
          <p:cNvPicPr>
            <a:picLocks noChangeAspect="1"/>
          </p:cNvPicPr>
          <p:nvPr/>
        </p:nvPicPr>
        <p:blipFill>
          <a:blip r:embed="rId2"/>
          <a:stretch>
            <a:fillRect/>
          </a:stretch>
        </p:blipFill>
        <p:spPr>
          <a:xfrm>
            <a:off x="1611627" y="173736"/>
            <a:ext cx="5920746" cy="4663439"/>
          </a:xfrm>
          <a:prstGeom prst="rect">
            <a:avLst/>
          </a:prstGeom>
        </p:spPr>
      </p:pic>
      <p:sp>
        <p:nvSpPr>
          <p:cNvPr id="5" name="TextBox 4">
            <a:extLst>
              <a:ext uri="{FF2B5EF4-FFF2-40B4-BE49-F238E27FC236}">
                <a16:creationId xmlns:a16="http://schemas.microsoft.com/office/drawing/2014/main" id="{1590F6F5-EF13-07F6-76EB-CE6A15766B68}"/>
              </a:ext>
            </a:extLst>
          </p:cNvPr>
          <p:cNvSpPr txBox="1"/>
          <p:nvPr/>
        </p:nvSpPr>
        <p:spPr>
          <a:xfrm>
            <a:off x="1545336" y="5129784"/>
            <a:ext cx="7324344" cy="1107996"/>
          </a:xfrm>
          <a:prstGeom prst="rect">
            <a:avLst/>
          </a:prstGeom>
          <a:noFill/>
        </p:spPr>
        <p:txBody>
          <a:bodyPr wrap="square" rtlCol="0">
            <a:spAutoFit/>
          </a:bodyPr>
          <a:lstStyle/>
          <a:p>
            <a:r>
              <a:rPr lang="en-US" b="1" i="1" u="sng" dirty="0"/>
              <a:t>Insights :</a:t>
            </a:r>
          </a:p>
          <a:p>
            <a:r>
              <a:rPr lang="en-US" sz="1600" i="1" dirty="0"/>
              <a:t>-BHARAT PETROLEUM CORPORATION IS THE TOP PROFIT GENERATING COMPANY WITH RESPECT  TO EMPLOYMENT</a:t>
            </a:r>
          </a:p>
          <a:p>
            <a:r>
              <a:rPr lang="en-US" sz="1600" i="1" dirty="0"/>
              <a:t>-MOSTLY OIL &amp; GAS INDUSTRY IS HAVING A GOOD PROFIT TO EMPLOYMENT RATIO</a:t>
            </a:r>
          </a:p>
        </p:txBody>
      </p:sp>
      <p:pic>
        <p:nvPicPr>
          <p:cNvPr id="2" name="Picture 1">
            <a:extLst>
              <a:ext uri="{FF2B5EF4-FFF2-40B4-BE49-F238E27FC236}">
                <a16:creationId xmlns:a16="http://schemas.microsoft.com/office/drawing/2014/main" id="{90157198-5B85-7BB5-6288-68E58E1AA49D}"/>
              </a:ext>
            </a:extLst>
          </p:cNvPr>
          <p:cNvPicPr>
            <a:picLocks noChangeAspect="1"/>
          </p:cNvPicPr>
          <p:nvPr/>
        </p:nvPicPr>
        <p:blipFill>
          <a:blip r:embed="rId3"/>
          <a:stretch>
            <a:fillRect/>
          </a:stretch>
        </p:blipFill>
        <p:spPr>
          <a:xfrm>
            <a:off x="8236424" y="0"/>
            <a:ext cx="907576" cy="653633"/>
          </a:xfrm>
          <a:prstGeom prst="rect">
            <a:avLst/>
          </a:prstGeom>
        </p:spPr>
      </p:pic>
    </p:spTree>
    <p:extLst>
      <p:ext uri="{BB962C8B-B14F-4D97-AF65-F5344CB8AC3E}">
        <p14:creationId xmlns:p14="http://schemas.microsoft.com/office/powerpoint/2010/main" val="12982499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9E7FA-4FC4-4361-4F84-0ACB06CB3875}"/>
              </a:ext>
            </a:extLst>
          </p:cNvPr>
          <p:cNvSpPr>
            <a:spLocks noGrp="1"/>
          </p:cNvSpPr>
          <p:nvPr>
            <p:ph type="title"/>
          </p:nvPr>
        </p:nvSpPr>
        <p:spPr>
          <a:xfrm>
            <a:off x="1113524" y="283464"/>
            <a:ext cx="2662534" cy="1353312"/>
          </a:xfrm>
        </p:spPr>
        <p:txBody>
          <a:bodyPr>
            <a:normAutofit/>
          </a:bodyPr>
          <a:lstStyle/>
          <a:p>
            <a:r>
              <a:rPr lang="en-US" i="1" u="sng" dirty="0"/>
              <a:t>Companies with high generation of profit</a:t>
            </a:r>
          </a:p>
        </p:txBody>
      </p:sp>
      <p:pic>
        <p:nvPicPr>
          <p:cNvPr id="6" name="Content Placeholder 5">
            <a:extLst>
              <a:ext uri="{FF2B5EF4-FFF2-40B4-BE49-F238E27FC236}">
                <a16:creationId xmlns:a16="http://schemas.microsoft.com/office/drawing/2014/main" id="{84443BA6-47D9-D8F6-4F6F-1D672727265B}"/>
              </a:ext>
            </a:extLst>
          </p:cNvPr>
          <p:cNvPicPr>
            <a:picLocks noGrp="1" noChangeAspect="1"/>
          </p:cNvPicPr>
          <p:nvPr>
            <p:ph idx="1"/>
          </p:nvPr>
        </p:nvPicPr>
        <p:blipFill>
          <a:blip r:embed="rId2"/>
          <a:stretch>
            <a:fillRect/>
          </a:stretch>
        </p:blipFill>
        <p:spPr>
          <a:xfrm>
            <a:off x="3913632" y="595266"/>
            <a:ext cx="4497801" cy="5105400"/>
          </a:xfrm>
        </p:spPr>
      </p:pic>
      <p:sp>
        <p:nvSpPr>
          <p:cNvPr id="4" name="Text Placeholder 3">
            <a:extLst>
              <a:ext uri="{FF2B5EF4-FFF2-40B4-BE49-F238E27FC236}">
                <a16:creationId xmlns:a16="http://schemas.microsoft.com/office/drawing/2014/main" id="{7073B5AF-88A9-61D8-6B5A-7C02DA019812}"/>
              </a:ext>
            </a:extLst>
          </p:cNvPr>
          <p:cNvSpPr>
            <a:spLocks noGrp="1"/>
          </p:cNvSpPr>
          <p:nvPr>
            <p:ph type="body" sz="half" idx="2"/>
          </p:nvPr>
        </p:nvSpPr>
        <p:spPr>
          <a:xfrm>
            <a:off x="777240" y="1764792"/>
            <a:ext cx="3136392" cy="4026408"/>
          </a:xfrm>
        </p:spPr>
        <p:txBody>
          <a:bodyPr/>
          <a:lstStyle/>
          <a:p>
            <a:r>
              <a:rPr lang="en-US" dirty="0"/>
              <a:t>-RELIANCE INDUSTIRES HAS HIGHEST PROFITE COMPARED TO </a:t>
            </a:r>
            <a:r>
              <a:rPr lang="en-US" i="1" dirty="0"/>
              <a:t>OTHER COMPANIES</a:t>
            </a:r>
          </a:p>
          <a:p>
            <a:r>
              <a:rPr lang="en-US" i="1" dirty="0"/>
              <a:t>-AMONG THE TOP 10 COMPANIES 4 OF THEM BELONGS TO OIL &amp; GAS INSDUSTRY</a:t>
            </a:r>
          </a:p>
          <a:p>
            <a:r>
              <a:rPr lang="en-US" i="1" dirty="0"/>
              <a:t>-THE TWO GRAPHS (EMP TO REV &amp; PROFIT) HAVE COMMON COMPANIES.</a:t>
            </a:r>
          </a:p>
          <a:p>
            <a:r>
              <a:rPr lang="en-US" i="1" dirty="0"/>
              <a:t>-WHICH SHOWS THAT THE COMPANIES WITH GOOD PROFITS HAVE GOOD EMPLOYMENT EFFICIANCY</a:t>
            </a:r>
          </a:p>
        </p:txBody>
      </p:sp>
      <p:pic>
        <p:nvPicPr>
          <p:cNvPr id="3" name="Picture 2">
            <a:extLst>
              <a:ext uri="{FF2B5EF4-FFF2-40B4-BE49-F238E27FC236}">
                <a16:creationId xmlns:a16="http://schemas.microsoft.com/office/drawing/2014/main" id="{67383908-2DDD-AC31-DA1F-08C64AF731CD}"/>
              </a:ext>
            </a:extLst>
          </p:cNvPr>
          <p:cNvPicPr>
            <a:picLocks noChangeAspect="1"/>
          </p:cNvPicPr>
          <p:nvPr/>
        </p:nvPicPr>
        <p:blipFill>
          <a:blip r:embed="rId3"/>
          <a:stretch>
            <a:fillRect/>
          </a:stretch>
        </p:blipFill>
        <p:spPr>
          <a:xfrm>
            <a:off x="8317467" y="0"/>
            <a:ext cx="826533" cy="595266"/>
          </a:xfrm>
          <a:prstGeom prst="rect">
            <a:avLst/>
          </a:prstGeom>
        </p:spPr>
      </p:pic>
    </p:spTree>
    <p:extLst>
      <p:ext uri="{BB962C8B-B14F-4D97-AF65-F5344CB8AC3E}">
        <p14:creationId xmlns:p14="http://schemas.microsoft.com/office/powerpoint/2010/main" val="26157849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2467C-68BC-9CBE-B2F4-16AAF37B8303}"/>
              </a:ext>
            </a:extLst>
          </p:cNvPr>
          <p:cNvSpPr>
            <a:spLocks noGrp="1"/>
          </p:cNvSpPr>
          <p:nvPr>
            <p:ph type="title"/>
          </p:nvPr>
        </p:nvSpPr>
        <p:spPr>
          <a:xfrm>
            <a:off x="197534" y="4532813"/>
            <a:ext cx="4307366" cy="1053175"/>
          </a:xfrm>
        </p:spPr>
        <p:txBody>
          <a:bodyPr>
            <a:normAutofit fontScale="90000"/>
          </a:bodyPr>
          <a:lstStyle/>
          <a:p>
            <a:r>
              <a:rPr lang="en-US" sz="2400" i="1" u="sng" dirty="0"/>
              <a:t>Companies with declined income (compared to previous year 2023)</a:t>
            </a:r>
            <a:br>
              <a:rPr lang="en-US" sz="2400" i="1" u="sng" dirty="0"/>
            </a:br>
            <a:endParaRPr lang="en-US" u="sng" dirty="0"/>
          </a:p>
        </p:txBody>
      </p:sp>
      <p:pic>
        <p:nvPicPr>
          <p:cNvPr id="6" name="Content Placeholder 5">
            <a:extLst>
              <a:ext uri="{FF2B5EF4-FFF2-40B4-BE49-F238E27FC236}">
                <a16:creationId xmlns:a16="http://schemas.microsoft.com/office/drawing/2014/main" id="{9ED775E2-6B2F-E2A1-4621-8373BD7630FE}"/>
              </a:ext>
            </a:extLst>
          </p:cNvPr>
          <p:cNvPicPr>
            <a:picLocks noGrp="1" noChangeAspect="1"/>
          </p:cNvPicPr>
          <p:nvPr>
            <p:ph idx="1"/>
          </p:nvPr>
        </p:nvPicPr>
        <p:blipFill>
          <a:blip r:embed="rId2"/>
          <a:stretch>
            <a:fillRect/>
          </a:stretch>
        </p:blipFill>
        <p:spPr>
          <a:xfrm>
            <a:off x="1074678" y="270156"/>
            <a:ext cx="6682059" cy="4262657"/>
          </a:xfrm>
        </p:spPr>
      </p:pic>
      <p:sp>
        <p:nvSpPr>
          <p:cNvPr id="4" name="Text Placeholder 3">
            <a:extLst>
              <a:ext uri="{FF2B5EF4-FFF2-40B4-BE49-F238E27FC236}">
                <a16:creationId xmlns:a16="http://schemas.microsoft.com/office/drawing/2014/main" id="{8D2B31EE-5D7A-2B99-3409-7F47B1843D24}"/>
              </a:ext>
            </a:extLst>
          </p:cNvPr>
          <p:cNvSpPr>
            <a:spLocks noGrp="1"/>
          </p:cNvSpPr>
          <p:nvPr>
            <p:ph type="body" sz="half" idx="2"/>
          </p:nvPr>
        </p:nvSpPr>
        <p:spPr>
          <a:xfrm>
            <a:off x="1554428" y="5330952"/>
            <a:ext cx="7478848" cy="1428908"/>
          </a:xfrm>
        </p:spPr>
        <p:txBody>
          <a:bodyPr>
            <a:normAutofit/>
          </a:bodyPr>
          <a:lstStyle/>
          <a:p>
            <a:r>
              <a:rPr lang="en-US" dirty="0"/>
              <a:t>-</a:t>
            </a:r>
            <a:r>
              <a:rPr lang="en-US" i="1" dirty="0"/>
              <a:t>Total number of companies with declined income is 120.</a:t>
            </a:r>
          </a:p>
          <a:p>
            <a:r>
              <a:rPr lang="en-US" i="1" dirty="0"/>
              <a:t>-Out of 80.8% (97 companies) of them managed to achieved profit and remaining 19.2% (23 companies) had losses.</a:t>
            </a:r>
          </a:p>
          <a:p>
            <a:r>
              <a:rPr lang="en-US" i="1" dirty="0"/>
              <a:t>-This reveals that decline in total income  doesn’t entirely effect generating profits</a:t>
            </a:r>
          </a:p>
        </p:txBody>
      </p:sp>
      <p:pic>
        <p:nvPicPr>
          <p:cNvPr id="3" name="Picture 2">
            <a:extLst>
              <a:ext uri="{FF2B5EF4-FFF2-40B4-BE49-F238E27FC236}">
                <a16:creationId xmlns:a16="http://schemas.microsoft.com/office/drawing/2014/main" id="{A7BF3055-AD71-9601-9D32-EDB4BF0DE1FE}"/>
              </a:ext>
            </a:extLst>
          </p:cNvPr>
          <p:cNvPicPr>
            <a:picLocks noChangeAspect="1"/>
          </p:cNvPicPr>
          <p:nvPr/>
        </p:nvPicPr>
        <p:blipFill>
          <a:blip r:embed="rId3"/>
          <a:stretch>
            <a:fillRect/>
          </a:stretch>
        </p:blipFill>
        <p:spPr>
          <a:xfrm>
            <a:off x="8281691" y="0"/>
            <a:ext cx="862309" cy="621032"/>
          </a:xfrm>
          <a:prstGeom prst="rect">
            <a:avLst/>
          </a:prstGeom>
        </p:spPr>
      </p:pic>
    </p:spTree>
    <p:extLst>
      <p:ext uri="{BB962C8B-B14F-4D97-AF65-F5344CB8AC3E}">
        <p14:creationId xmlns:p14="http://schemas.microsoft.com/office/powerpoint/2010/main" val="1381258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4AE64-5F81-C338-2A63-F837EAB76585}"/>
              </a:ext>
            </a:extLst>
          </p:cNvPr>
          <p:cNvSpPr>
            <a:spLocks noGrp="1"/>
          </p:cNvSpPr>
          <p:nvPr>
            <p:ph type="title"/>
          </p:nvPr>
        </p:nvSpPr>
        <p:spPr>
          <a:xfrm>
            <a:off x="723410" y="847585"/>
            <a:ext cx="2662534" cy="2002539"/>
          </a:xfrm>
        </p:spPr>
        <p:txBody>
          <a:bodyPr>
            <a:normAutofit fontScale="90000"/>
          </a:bodyPr>
          <a:lstStyle/>
          <a:p>
            <a:r>
              <a:rPr lang="en-US" i="1" u="sng" dirty="0">
                <a:latin typeface="system-ui"/>
              </a:rPr>
              <a:t>PROFIT DISTRIBUTION OF COMPANIES RESPECTIVE TO THEIR INDUSTRIES</a:t>
            </a:r>
            <a:br>
              <a:rPr lang="en-US" i="1" u="sng" dirty="0">
                <a:latin typeface="system-ui"/>
              </a:rPr>
            </a:br>
            <a:endParaRPr lang="en-US" i="1" u="sng" dirty="0"/>
          </a:p>
        </p:txBody>
      </p:sp>
      <p:pic>
        <p:nvPicPr>
          <p:cNvPr id="6" name="Content Placeholder 5">
            <a:extLst>
              <a:ext uri="{FF2B5EF4-FFF2-40B4-BE49-F238E27FC236}">
                <a16:creationId xmlns:a16="http://schemas.microsoft.com/office/drawing/2014/main" id="{9B356AA8-2133-68D3-22DF-D038CCAE50B4}"/>
              </a:ext>
            </a:extLst>
          </p:cNvPr>
          <p:cNvPicPr>
            <a:picLocks noGrp="1" noChangeAspect="1"/>
          </p:cNvPicPr>
          <p:nvPr>
            <p:ph idx="1"/>
          </p:nvPr>
        </p:nvPicPr>
        <p:blipFill>
          <a:blip r:embed="rId2"/>
          <a:stretch>
            <a:fillRect/>
          </a:stretch>
        </p:blipFill>
        <p:spPr>
          <a:xfrm>
            <a:off x="3667456" y="697116"/>
            <a:ext cx="4983029" cy="5027008"/>
          </a:xfrm>
        </p:spPr>
      </p:pic>
      <p:sp>
        <p:nvSpPr>
          <p:cNvPr id="4" name="Text Placeholder 3">
            <a:extLst>
              <a:ext uri="{FF2B5EF4-FFF2-40B4-BE49-F238E27FC236}">
                <a16:creationId xmlns:a16="http://schemas.microsoft.com/office/drawing/2014/main" id="{3D23F9A2-68A9-40D5-C534-71004093621B}"/>
              </a:ext>
            </a:extLst>
          </p:cNvPr>
          <p:cNvSpPr>
            <a:spLocks noGrp="1"/>
          </p:cNvSpPr>
          <p:nvPr>
            <p:ph type="body" sz="half" idx="2"/>
          </p:nvPr>
        </p:nvSpPr>
        <p:spPr>
          <a:xfrm>
            <a:off x="723410" y="2565648"/>
            <a:ext cx="2662534" cy="3364989"/>
          </a:xfrm>
        </p:spPr>
        <p:txBody>
          <a:bodyPr>
            <a:normAutofit/>
          </a:bodyPr>
          <a:lstStyle/>
          <a:p>
            <a:r>
              <a:rPr lang="en-US" sz="1800" i="1" dirty="0"/>
              <a:t>-Profit distribution trends of a few industries</a:t>
            </a:r>
          </a:p>
          <a:p>
            <a:r>
              <a:rPr lang="en-US" sz="1800" i="1" dirty="0"/>
              <a:t>-Profit range of most companies</a:t>
            </a:r>
          </a:p>
          <a:p>
            <a:r>
              <a:rPr lang="en-US" sz="1800" i="1" dirty="0"/>
              <a:t>-Companies pointed at extreme right or left (suggesting massive profits and losses)</a:t>
            </a:r>
          </a:p>
        </p:txBody>
      </p:sp>
      <p:pic>
        <p:nvPicPr>
          <p:cNvPr id="3" name="Picture 2">
            <a:extLst>
              <a:ext uri="{FF2B5EF4-FFF2-40B4-BE49-F238E27FC236}">
                <a16:creationId xmlns:a16="http://schemas.microsoft.com/office/drawing/2014/main" id="{8410A9DE-AB84-00BB-13D4-3C290DA1F5AB}"/>
              </a:ext>
            </a:extLst>
          </p:cNvPr>
          <p:cNvPicPr>
            <a:picLocks noChangeAspect="1"/>
          </p:cNvPicPr>
          <p:nvPr/>
        </p:nvPicPr>
        <p:blipFill>
          <a:blip r:embed="rId3"/>
          <a:stretch>
            <a:fillRect/>
          </a:stretch>
        </p:blipFill>
        <p:spPr>
          <a:xfrm>
            <a:off x="8312625" y="0"/>
            <a:ext cx="831375" cy="598753"/>
          </a:xfrm>
          <a:prstGeom prst="rect">
            <a:avLst/>
          </a:prstGeom>
        </p:spPr>
      </p:pic>
    </p:spTree>
    <p:extLst>
      <p:ext uri="{BB962C8B-B14F-4D97-AF65-F5344CB8AC3E}">
        <p14:creationId xmlns:p14="http://schemas.microsoft.com/office/powerpoint/2010/main" val="232952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1000"/>
                                        <p:tgtEl>
                                          <p:spTgt spid="4">
                                            <p:txEl>
                                              <p:pRg st="0" end="0"/>
                                            </p:txEl>
                                          </p:spTgt>
                                        </p:tgtEl>
                                      </p:cBhvr>
                                    </p:animEffect>
                                    <p:anim calcmode="lin" valueType="num">
                                      <p:cBhvr>
                                        <p:cTn id="1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Effect transition="in" filter="fade">
                                      <p:cBhvr>
                                        <p:cTn id="19" dur="1000"/>
                                        <p:tgtEl>
                                          <p:spTgt spid="4">
                                            <p:txEl>
                                              <p:pRg st="1" end="1"/>
                                            </p:txEl>
                                          </p:spTgt>
                                        </p:tgtEl>
                                      </p:cBhvr>
                                    </p:animEffect>
                                    <p:anim calcmode="lin" valueType="num">
                                      <p:cBhvr>
                                        <p:cTn id="20"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
                                            <p:txEl>
                                              <p:pRg st="2" end="2"/>
                                            </p:txEl>
                                          </p:spTgt>
                                        </p:tgtEl>
                                        <p:attrNameLst>
                                          <p:attrName>style.visibility</p:attrName>
                                        </p:attrNameLst>
                                      </p:cBhvr>
                                      <p:to>
                                        <p:strVal val="visible"/>
                                      </p:to>
                                    </p:set>
                                    <p:animEffect transition="in" filter="fade">
                                      <p:cBhvr>
                                        <p:cTn id="24" dur="1000"/>
                                        <p:tgtEl>
                                          <p:spTgt spid="4">
                                            <p:txEl>
                                              <p:pRg st="2" end="2"/>
                                            </p:txEl>
                                          </p:spTgt>
                                        </p:tgtEl>
                                      </p:cBhvr>
                                    </p:animEffect>
                                    <p:anim calcmode="lin" valueType="num">
                                      <p:cBhvr>
                                        <p:cTn id="25"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u="sng" dirty="0"/>
              <a:t>Methodology &amp; Data Sources</a:t>
            </a:r>
          </a:p>
        </p:txBody>
      </p:sp>
      <p:sp>
        <p:nvSpPr>
          <p:cNvPr id="3" name="Content Placeholder 2"/>
          <p:cNvSpPr>
            <a:spLocks noGrp="1"/>
          </p:cNvSpPr>
          <p:nvPr>
            <p:ph idx="1"/>
          </p:nvPr>
        </p:nvSpPr>
        <p:spPr>
          <a:xfrm>
            <a:off x="982133" y="1828800"/>
            <a:ext cx="7704667" cy="3474720"/>
          </a:xfrm>
        </p:spPr>
        <p:txBody>
          <a:bodyPr/>
          <a:lstStyle/>
          <a:p>
            <a:r>
              <a:rPr dirty="0"/>
              <a:t>- Data collected from </a:t>
            </a:r>
            <a:r>
              <a:rPr lang="en-US" u="sng" dirty="0"/>
              <a:t>f</a:t>
            </a:r>
            <a:r>
              <a:rPr u="sng" dirty="0"/>
              <a:t>ortune</a:t>
            </a:r>
            <a:r>
              <a:rPr lang="en-US" u="sng" dirty="0"/>
              <a:t>i</a:t>
            </a:r>
            <a:r>
              <a:rPr u="sng" dirty="0"/>
              <a:t>ndia</a:t>
            </a:r>
            <a:r>
              <a:rPr lang="en-US" u="sng" dirty="0"/>
              <a:t>.com</a:t>
            </a:r>
            <a:r>
              <a:rPr u="sng" dirty="0"/>
              <a:t> </a:t>
            </a:r>
            <a:r>
              <a:rPr dirty="0"/>
              <a:t>list and financial reports</a:t>
            </a:r>
          </a:p>
          <a:p>
            <a:r>
              <a:rPr dirty="0"/>
              <a:t>- Key metrics analyzed: Revenue, Profit, RO</a:t>
            </a:r>
            <a:r>
              <a:rPr lang="en-US" dirty="0"/>
              <a:t>NW</a:t>
            </a:r>
            <a:r>
              <a:rPr dirty="0"/>
              <a:t>, ROCE, Debt-Equity Ratio, Market</a:t>
            </a:r>
            <a:r>
              <a:rPr lang="en-US" dirty="0"/>
              <a:t> Share</a:t>
            </a:r>
            <a:endParaRPr dirty="0"/>
          </a:p>
          <a:p>
            <a:r>
              <a:rPr dirty="0"/>
              <a:t>- Tools used: Python (</a:t>
            </a:r>
            <a:r>
              <a:rPr lang="en-US" dirty="0" err="1"/>
              <a:t>BeautifulSoup</a:t>
            </a:r>
            <a:r>
              <a:rPr lang="en-US" dirty="0"/>
              <a:t>, </a:t>
            </a:r>
            <a:r>
              <a:rPr dirty="0"/>
              <a:t>Pandas, Matplotlib, Seaborn), Excel</a:t>
            </a:r>
            <a:r>
              <a:rPr lang="en-US" dirty="0"/>
              <a:t>(to save cleaned and collected data)</a:t>
            </a:r>
            <a:endParaRPr dirty="0"/>
          </a:p>
        </p:txBody>
      </p:sp>
      <p:pic>
        <p:nvPicPr>
          <p:cNvPr id="5" name="Picture 4">
            <a:extLst>
              <a:ext uri="{FF2B5EF4-FFF2-40B4-BE49-F238E27FC236}">
                <a16:creationId xmlns:a16="http://schemas.microsoft.com/office/drawing/2014/main" id="{39D7CD46-4E4F-AC90-1A7F-5D3610C9D0E4}"/>
              </a:ext>
            </a:extLst>
          </p:cNvPr>
          <p:cNvPicPr>
            <a:picLocks noChangeAspect="1"/>
          </p:cNvPicPr>
          <p:nvPr/>
        </p:nvPicPr>
        <p:blipFill>
          <a:blip r:embed="rId2"/>
          <a:stretch>
            <a:fillRect/>
          </a:stretch>
        </p:blipFill>
        <p:spPr>
          <a:xfrm>
            <a:off x="8100622" y="0"/>
            <a:ext cx="1043378" cy="751437"/>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A439E-E180-56F2-1CBA-FE5702737B65}"/>
              </a:ext>
            </a:extLst>
          </p:cNvPr>
          <p:cNvSpPr>
            <a:spLocks noGrp="1"/>
          </p:cNvSpPr>
          <p:nvPr>
            <p:ph type="title"/>
          </p:nvPr>
        </p:nvSpPr>
        <p:spPr>
          <a:xfrm>
            <a:off x="372860" y="4855464"/>
            <a:ext cx="2662534" cy="475488"/>
          </a:xfrm>
        </p:spPr>
        <p:txBody>
          <a:bodyPr/>
          <a:lstStyle/>
          <a:p>
            <a:r>
              <a:rPr lang="en-US" i="1" u="sng" dirty="0"/>
              <a:t>BANKING SECTOR:</a:t>
            </a:r>
          </a:p>
        </p:txBody>
      </p:sp>
      <p:sp>
        <p:nvSpPr>
          <p:cNvPr id="4" name="Text Placeholder 3">
            <a:extLst>
              <a:ext uri="{FF2B5EF4-FFF2-40B4-BE49-F238E27FC236}">
                <a16:creationId xmlns:a16="http://schemas.microsoft.com/office/drawing/2014/main" id="{4E77DDDB-02FB-08ED-D3A4-8AB15909E284}"/>
              </a:ext>
            </a:extLst>
          </p:cNvPr>
          <p:cNvSpPr>
            <a:spLocks noGrp="1"/>
          </p:cNvSpPr>
          <p:nvPr>
            <p:ph type="body" sz="half" idx="2"/>
          </p:nvPr>
        </p:nvSpPr>
        <p:spPr>
          <a:xfrm>
            <a:off x="1534148" y="5020056"/>
            <a:ext cx="7765300" cy="1837944"/>
          </a:xfrm>
        </p:spPr>
        <p:txBody>
          <a:bodyPr>
            <a:noAutofit/>
          </a:bodyPr>
          <a:lstStyle/>
          <a:p>
            <a:r>
              <a:rPr lang="en-US" sz="1800" i="1" dirty="0"/>
              <a:t>-Banks : most of the banks are having profits with in the range of 10,000 crores which is lesser profit range when compare to a few giant contenders, who are having  profits more than 30,ooo crores</a:t>
            </a:r>
          </a:p>
          <a:p>
            <a:endParaRPr lang="en-US" sz="1800" dirty="0"/>
          </a:p>
        </p:txBody>
      </p:sp>
      <p:pic>
        <p:nvPicPr>
          <p:cNvPr id="8" name="Content Placeholder 7">
            <a:extLst>
              <a:ext uri="{FF2B5EF4-FFF2-40B4-BE49-F238E27FC236}">
                <a16:creationId xmlns:a16="http://schemas.microsoft.com/office/drawing/2014/main" id="{ED02A193-22B5-4417-284B-F237033EA02D}"/>
              </a:ext>
            </a:extLst>
          </p:cNvPr>
          <p:cNvPicPr>
            <a:picLocks noGrp="1" noChangeAspect="1"/>
          </p:cNvPicPr>
          <p:nvPr>
            <p:ph idx="1"/>
          </p:nvPr>
        </p:nvPicPr>
        <p:blipFill>
          <a:blip r:embed="rId2"/>
          <a:stretch>
            <a:fillRect/>
          </a:stretch>
        </p:blipFill>
        <p:spPr>
          <a:xfrm>
            <a:off x="978176" y="707501"/>
            <a:ext cx="7685992" cy="3941456"/>
          </a:xfrm>
        </p:spPr>
      </p:pic>
      <p:pic>
        <p:nvPicPr>
          <p:cNvPr id="3" name="Picture 2">
            <a:extLst>
              <a:ext uri="{FF2B5EF4-FFF2-40B4-BE49-F238E27FC236}">
                <a16:creationId xmlns:a16="http://schemas.microsoft.com/office/drawing/2014/main" id="{7D18F71E-5C1E-2AF5-E890-F3C0F0403180}"/>
              </a:ext>
            </a:extLst>
          </p:cNvPr>
          <p:cNvPicPr>
            <a:picLocks noChangeAspect="1"/>
          </p:cNvPicPr>
          <p:nvPr/>
        </p:nvPicPr>
        <p:blipFill>
          <a:blip r:embed="rId3"/>
          <a:stretch>
            <a:fillRect/>
          </a:stretch>
        </p:blipFill>
        <p:spPr>
          <a:xfrm>
            <a:off x="8205333" y="0"/>
            <a:ext cx="917669" cy="616966"/>
          </a:xfrm>
          <a:prstGeom prst="rect">
            <a:avLst/>
          </a:prstGeom>
        </p:spPr>
      </p:pic>
    </p:spTree>
    <p:extLst>
      <p:ext uri="{BB962C8B-B14F-4D97-AF65-F5344CB8AC3E}">
        <p14:creationId xmlns:p14="http://schemas.microsoft.com/office/powerpoint/2010/main" val="1760434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4A379A-1DA0-B425-F88E-8D79F2D248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D71642-9BD1-CF59-2672-0927F922FADE}"/>
              </a:ext>
            </a:extLst>
          </p:cNvPr>
          <p:cNvSpPr>
            <a:spLocks noGrp="1"/>
          </p:cNvSpPr>
          <p:nvPr>
            <p:ph type="title"/>
          </p:nvPr>
        </p:nvSpPr>
        <p:spPr>
          <a:xfrm>
            <a:off x="80252" y="4059937"/>
            <a:ext cx="1574812" cy="484632"/>
          </a:xfrm>
        </p:spPr>
        <p:txBody>
          <a:bodyPr>
            <a:normAutofit/>
          </a:bodyPr>
          <a:lstStyle/>
          <a:p>
            <a:r>
              <a:rPr lang="en-US" i="1" u="sng" dirty="0"/>
              <a:t>FMCG:</a:t>
            </a:r>
          </a:p>
        </p:txBody>
      </p:sp>
      <p:sp>
        <p:nvSpPr>
          <p:cNvPr id="4" name="Text Placeholder 3">
            <a:extLst>
              <a:ext uri="{FF2B5EF4-FFF2-40B4-BE49-F238E27FC236}">
                <a16:creationId xmlns:a16="http://schemas.microsoft.com/office/drawing/2014/main" id="{4DE53EBE-DAAD-A7A9-EBB8-48EE8EFA8D7B}"/>
              </a:ext>
            </a:extLst>
          </p:cNvPr>
          <p:cNvSpPr>
            <a:spLocks noGrp="1"/>
          </p:cNvSpPr>
          <p:nvPr>
            <p:ph type="body" sz="half" idx="2"/>
          </p:nvPr>
        </p:nvSpPr>
        <p:spPr>
          <a:xfrm>
            <a:off x="960120" y="4526281"/>
            <a:ext cx="8183880" cy="2331719"/>
          </a:xfrm>
        </p:spPr>
        <p:txBody>
          <a:bodyPr>
            <a:noAutofit/>
          </a:bodyPr>
          <a:lstStyle/>
          <a:p>
            <a:r>
              <a:rPr lang="en-US" i="1" dirty="0"/>
              <a:t>-Most of the companies are having profit within range of </a:t>
            </a:r>
            <a:r>
              <a:rPr lang="en-US" i="1" dirty="0" err="1"/>
              <a:t>r.s</a:t>
            </a:r>
            <a:r>
              <a:rPr lang="en-US" i="1" dirty="0"/>
              <a:t> 5000 crores, with few are even under loss making.</a:t>
            </a:r>
          </a:p>
          <a:p>
            <a:r>
              <a:rPr lang="en-US" i="1" dirty="0"/>
              <a:t>-There are few companies who earned massive profit , more than 10,000 crores.</a:t>
            </a:r>
          </a:p>
          <a:p>
            <a:r>
              <a:rPr lang="en-US" i="1" dirty="0"/>
              <a:t>- For investments we can consider companies with moderate profits, but  there few who are under loss.</a:t>
            </a:r>
          </a:p>
          <a:p>
            <a:r>
              <a:rPr lang="en-US" i="1" dirty="0"/>
              <a:t>- For high growth opportunities we can check the companies with huge profits.</a:t>
            </a:r>
          </a:p>
          <a:p>
            <a:endParaRPr lang="en-US" sz="1800" dirty="0"/>
          </a:p>
        </p:txBody>
      </p:sp>
      <p:pic>
        <p:nvPicPr>
          <p:cNvPr id="8" name="Content Placeholder 7">
            <a:extLst>
              <a:ext uri="{FF2B5EF4-FFF2-40B4-BE49-F238E27FC236}">
                <a16:creationId xmlns:a16="http://schemas.microsoft.com/office/drawing/2014/main" id="{8197527D-4663-09FA-5470-AE11DD8AABF3}"/>
              </a:ext>
            </a:extLst>
          </p:cNvPr>
          <p:cNvPicPr>
            <a:picLocks noGrp="1" noChangeAspect="1"/>
          </p:cNvPicPr>
          <p:nvPr>
            <p:ph idx="1"/>
          </p:nvPr>
        </p:nvPicPr>
        <p:blipFill>
          <a:blip r:embed="rId2"/>
          <a:srcRect/>
          <a:stretch/>
        </p:blipFill>
        <p:spPr>
          <a:xfrm>
            <a:off x="1025578" y="673442"/>
            <a:ext cx="6914312" cy="3316554"/>
          </a:xfrm>
        </p:spPr>
      </p:pic>
      <p:pic>
        <p:nvPicPr>
          <p:cNvPr id="3" name="Picture 2">
            <a:extLst>
              <a:ext uri="{FF2B5EF4-FFF2-40B4-BE49-F238E27FC236}">
                <a16:creationId xmlns:a16="http://schemas.microsoft.com/office/drawing/2014/main" id="{BE56CDF8-643E-B9F6-20F4-8490CC64BAD8}"/>
              </a:ext>
            </a:extLst>
          </p:cNvPr>
          <p:cNvPicPr>
            <a:picLocks noChangeAspect="1"/>
          </p:cNvPicPr>
          <p:nvPr/>
        </p:nvPicPr>
        <p:blipFill>
          <a:blip r:embed="rId3"/>
          <a:stretch>
            <a:fillRect/>
          </a:stretch>
        </p:blipFill>
        <p:spPr>
          <a:xfrm>
            <a:off x="8356348" y="0"/>
            <a:ext cx="787651" cy="567263"/>
          </a:xfrm>
          <a:prstGeom prst="rect">
            <a:avLst/>
          </a:prstGeom>
        </p:spPr>
      </p:pic>
    </p:spTree>
    <p:extLst>
      <p:ext uri="{BB962C8B-B14F-4D97-AF65-F5344CB8AC3E}">
        <p14:creationId xmlns:p14="http://schemas.microsoft.com/office/powerpoint/2010/main" val="3629230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661E0-56F4-BEA6-C9E7-C744AF6135C3}"/>
              </a:ext>
            </a:extLst>
          </p:cNvPr>
          <p:cNvSpPr>
            <a:spLocks noGrp="1"/>
          </p:cNvSpPr>
          <p:nvPr>
            <p:ph type="title"/>
          </p:nvPr>
        </p:nvSpPr>
        <p:spPr>
          <a:xfrm>
            <a:off x="228600" y="4078224"/>
            <a:ext cx="4992624" cy="621792"/>
          </a:xfrm>
        </p:spPr>
        <p:txBody>
          <a:bodyPr>
            <a:normAutofit/>
          </a:bodyPr>
          <a:lstStyle/>
          <a:p>
            <a:r>
              <a:rPr lang="en-US" sz="2000" i="1" u="sng" dirty="0"/>
              <a:t>NBFC:NON-BANKING FINANCIAL COMPANY</a:t>
            </a:r>
          </a:p>
        </p:txBody>
      </p:sp>
      <p:pic>
        <p:nvPicPr>
          <p:cNvPr id="6" name="Content Placeholder 5">
            <a:extLst>
              <a:ext uri="{FF2B5EF4-FFF2-40B4-BE49-F238E27FC236}">
                <a16:creationId xmlns:a16="http://schemas.microsoft.com/office/drawing/2014/main" id="{D77EC280-0DEA-DFC5-5E87-D99DC60D17EF}"/>
              </a:ext>
            </a:extLst>
          </p:cNvPr>
          <p:cNvPicPr>
            <a:picLocks noGrp="1" noChangeAspect="1"/>
          </p:cNvPicPr>
          <p:nvPr>
            <p:ph idx="1"/>
          </p:nvPr>
        </p:nvPicPr>
        <p:blipFill>
          <a:blip r:embed="rId2"/>
          <a:stretch>
            <a:fillRect/>
          </a:stretch>
        </p:blipFill>
        <p:spPr>
          <a:xfrm>
            <a:off x="1004934" y="560446"/>
            <a:ext cx="6962115" cy="3388765"/>
          </a:xfrm>
        </p:spPr>
      </p:pic>
      <p:sp>
        <p:nvSpPr>
          <p:cNvPr id="4" name="Text Placeholder 3">
            <a:extLst>
              <a:ext uri="{FF2B5EF4-FFF2-40B4-BE49-F238E27FC236}">
                <a16:creationId xmlns:a16="http://schemas.microsoft.com/office/drawing/2014/main" id="{8BDF1B5D-DB76-E613-0D37-F32B76D3CE46}"/>
              </a:ext>
            </a:extLst>
          </p:cNvPr>
          <p:cNvSpPr>
            <a:spLocks noGrp="1"/>
          </p:cNvSpPr>
          <p:nvPr>
            <p:ph type="body" sz="half" idx="2"/>
          </p:nvPr>
        </p:nvSpPr>
        <p:spPr>
          <a:xfrm>
            <a:off x="1177946" y="4480560"/>
            <a:ext cx="7664716" cy="2532888"/>
          </a:xfrm>
        </p:spPr>
        <p:txBody>
          <a:bodyPr/>
          <a:lstStyle/>
          <a:p>
            <a:r>
              <a:rPr lang="en-US" sz="1800" i="1" dirty="0"/>
              <a:t>-Most of the companies are having profits less than 10,000 crores and few companies are under loss making.</a:t>
            </a:r>
          </a:p>
          <a:p>
            <a:r>
              <a:rPr lang="en-US" sz="1800" i="1" dirty="0"/>
              <a:t>-There are companies with profits around 20,000 crores.</a:t>
            </a:r>
          </a:p>
          <a:p>
            <a:r>
              <a:rPr lang="en-US" sz="1800" i="1" dirty="0"/>
              <a:t>- The profit is unevenly distributed with few under loss, investors should look into other factors while investing.</a:t>
            </a:r>
          </a:p>
          <a:p>
            <a:endParaRPr lang="en-US" dirty="0"/>
          </a:p>
        </p:txBody>
      </p:sp>
      <p:pic>
        <p:nvPicPr>
          <p:cNvPr id="3" name="Picture 2">
            <a:extLst>
              <a:ext uri="{FF2B5EF4-FFF2-40B4-BE49-F238E27FC236}">
                <a16:creationId xmlns:a16="http://schemas.microsoft.com/office/drawing/2014/main" id="{3F3D0C87-6DA9-BB55-E3E5-2FDE2D3B8BC3}"/>
              </a:ext>
            </a:extLst>
          </p:cNvPr>
          <p:cNvPicPr>
            <a:picLocks noChangeAspect="1"/>
          </p:cNvPicPr>
          <p:nvPr/>
        </p:nvPicPr>
        <p:blipFill>
          <a:blip r:embed="rId3"/>
          <a:stretch>
            <a:fillRect/>
          </a:stretch>
        </p:blipFill>
        <p:spPr>
          <a:xfrm>
            <a:off x="8308852" y="0"/>
            <a:ext cx="835148" cy="601471"/>
          </a:xfrm>
          <a:prstGeom prst="rect">
            <a:avLst/>
          </a:prstGeom>
        </p:spPr>
      </p:pic>
    </p:spTree>
    <p:extLst>
      <p:ext uri="{BB962C8B-B14F-4D97-AF65-F5344CB8AC3E}">
        <p14:creationId xmlns:p14="http://schemas.microsoft.com/office/powerpoint/2010/main" val="32267579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EBF534-21DD-35AA-1A28-A03E86E39E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523C81-8D22-6B2D-0872-D3691767B326}"/>
              </a:ext>
            </a:extLst>
          </p:cNvPr>
          <p:cNvSpPr>
            <a:spLocks noGrp="1"/>
          </p:cNvSpPr>
          <p:nvPr>
            <p:ph type="title"/>
          </p:nvPr>
        </p:nvSpPr>
        <p:spPr>
          <a:xfrm>
            <a:off x="345428" y="4279393"/>
            <a:ext cx="2662534" cy="694944"/>
          </a:xfrm>
        </p:spPr>
        <p:txBody>
          <a:bodyPr>
            <a:normAutofit fontScale="90000"/>
          </a:bodyPr>
          <a:lstStyle/>
          <a:p>
            <a:r>
              <a:rPr lang="en-US" i="1" u="sng" dirty="0"/>
              <a:t>AUTO ANCILLARIES</a:t>
            </a:r>
          </a:p>
        </p:txBody>
      </p:sp>
      <p:pic>
        <p:nvPicPr>
          <p:cNvPr id="6" name="Content Placeholder 5">
            <a:extLst>
              <a:ext uri="{FF2B5EF4-FFF2-40B4-BE49-F238E27FC236}">
                <a16:creationId xmlns:a16="http://schemas.microsoft.com/office/drawing/2014/main" id="{BE5A113C-8F0C-8850-07CD-FFEFF4880980}"/>
              </a:ext>
            </a:extLst>
          </p:cNvPr>
          <p:cNvPicPr>
            <a:picLocks noGrp="1" noChangeAspect="1"/>
          </p:cNvPicPr>
          <p:nvPr>
            <p:ph idx="1"/>
          </p:nvPr>
        </p:nvPicPr>
        <p:blipFill>
          <a:blip r:embed="rId2"/>
          <a:stretch>
            <a:fillRect/>
          </a:stretch>
        </p:blipFill>
        <p:spPr>
          <a:xfrm>
            <a:off x="1025295" y="642796"/>
            <a:ext cx="7093409" cy="3636597"/>
          </a:xfrm>
        </p:spPr>
      </p:pic>
      <p:sp>
        <p:nvSpPr>
          <p:cNvPr id="4" name="Text Placeholder 3">
            <a:extLst>
              <a:ext uri="{FF2B5EF4-FFF2-40B4-BE49-F238E27FC236}">
                <a16:creationId xmlns:a16="http://schemas.microsoft.com/office/drawing/2014/main" id="{9EDC9EB9-BADD-E4C7-7BFB-7311959311E0}"/>
              </a:ext>
            </a:extLst>
          </p:cNvPr>
          <p:cNvSpPr>
            <a:spLocks noGrp="1"/>
          </p:cNvSpPr>
          <p:nvPr>
            <p:ph type="body" sz="half" idx="2"/>
          </p:nvPr>
        </p:nvSpPr>
        <p:spPr>
          <a:xfrm>
            <a:off x="849162" y="4974337"/>
            <a:ext cx="8294837" cy="1527048"/>
          </a:xfrm>
        </p:spPr>
        <p:txBody>
          <a:bodyPr>
            <a:normAutofit fontScale="92500"/>
          </a:bodyPr>
          <a:lstStyle/>
          <a:p>
            <a:r>
              <a:rPr lang="en-US" sz="1800" i="1" dirty="0"/>
              <a:t>-A large number of companies are having profits less than 1200 crores, with few are having high profit margins compared to others.</a:t>
            </a:r>
          </a:p>
          <a:p>
            <a:r>
              <a:rPr lang="en-US" sz="1800" i="1" dirty="0"/>
              <a:t>-Almost all companies are generating profits, but some are close to 'break even point(</a:t>
            </a:r>
            <a:r>
              <a:rPr lang="en-US" sz="1800" i="1" dirty="0" err="1"/>
              <a:t>bep</a:t>
            </a:r>
            <a:r>
              <a:rPr lang="en-US" sz="1800" i="1" dirty="0"/>
              <a:t>)’ </a:t>
            </a:r>
          </a:p>
          <a:p>
            <a:r>
              <a:rPr lang="en-US" sz="1800" i="1" dirty="0"/>
              <a:t>- better to invest in companies with stable to high profit margin</a:t>
            </a:r>
            <a:r>
              <a:rPr lang="en-US" i="1" dirty="0"/>
              <a:t>.</a:t>
            </a:r>
          </a:p>
        </p:txBody>
      </p:sp>
      <p:pic>
        <p:nvPicPr>
          <p:cNvPr id="3" name="Picture 2">
            <a:extLst>
              <a:ext uri="{FF2B5EF4-FFF2-40B4-BE49-F238E27FC236}">
                <a16:creationId xmlns:a16="http://schemas.microsoft.com/office/drawing/2014/main" id="{93E4301F-4B5F-6435-A6B6-69B2789BB729}"/>
              </a:ext>
            </a:extLst>
          </p:cNvPr>
          <p:cNvPicPr>
            <a:picLocks noChangeAspect="1"/>
          </p:cNvPicPr>
          <p:nvPr/>
        </p:nvPicPr>
        <p:blipFill>
          <a:blip r:embed="rId3"/>
          <a:stretch>
            <a:fillRect/>
          </a:stretch>
        </p:blipFill>
        <p:spPr>
          <a:xfrm>
            <a:off x="8427462" y="0"/>
            <a:ext cx="716537" cy="516047"/>
          </a:xfrm>
          <a:prstGeom prst="rect">
            <a:avLst/>
          </a:prstGeom>
        </p:spPr>
      </p:pic>
    </p:spTree>
    <p:extLst>
      <p:ext uri="{BB962C8B-B14F-4D97-AF65-F5344CB8AC3E}">
        <p14:creationId xmlns:p14="http://schemas.microsoft.com/office/powerpoint/2010/main" val="36546546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A39D4-D1DE-C839-CB6B-23726487F5E0}"/>
              </a:ext>
            </a:extLst>
          </p:cNvPr>
          <p:cNvSpPr>
            <a:spLocks noGrp="1"/>
          </p:cNvSpPr>
          <p:nvPr>
            <p:ph type="title"/>
          </p:nvPr>
        </p:nvSpPr>
        <p:spPr>
          <a:xfrm>
            <a:off x="298764" y="3905814"/>
            <a:ext cx="4128380" cy="868679"/>
          </a:xfrm>
        </p:spPr>
        <p:txBody>
          <a:bodyPr>
            <a:normAutofit/>
          </a:bodyPr>
          <a:lstStyle/>
          <a:p>
            <a:r>
              <a:rPr lang="en-US" sz="2400" i="1" u="sng" dirty="0"/>
              <a:t>PHARMACEUTICAL INDUSTRY:</a:t>
            </a:r>
          </a:p>
        </p:txBody>
      </p:sp>
      <p:sp>
        <p:nvSpPr>
          <p:cNvPr id="10" name="Content Placeholder 9">
            <a:extLst>
              <a:ext uri="{FF2B5EF4-FFF2-40B4-BE49-F238E27FC236}">
                <a16:creationId xmlns:a16="http://schemas.microsoft.com/office/drawing/2014/main" id="{EAED841C-7380-FFFF-70DE-C1A6CE7166E2}"/>
              </a:ext>
            </a:extLst>
          </p:cNvPr>
          <p:cNvSpPr>
            <a:spLocks noGrp="1"/>
          </p:cNvSpPr>
          <p:nvPr>
            <p:ph sz="half" idx="1"/>
          </p:nvPr>
        </p:nvSpPr>
        <p:spPr>
          <a:xfrm>
            <a:off x="1955548" y="4545204"/>
            <a:ext cx="7188452" cy="2267711"/>
          </a:xfrm>
        </p:spPr>
        <p:txBody>
          <a:bodyPr>
            <a:normAutofit lnSpcReduction="10000"/>
          </a:bodyPr>
          <a:lstStyle/>
          <a:p>
            <a:pPr marL="0" indent="0">
              <a:buNone/>
            </a:pPr>
            <a:r>
              <a:rPr lang="en-US" dirty="0"/>
              <a:t>-</a:t>
            </a:r>
            <a:r>
              <a:rPr lang="en-US" i="1" dirty="0"/>
              <a:t>Most of the companies are having moderate profit margin of 2000 crores and few with  high as more than 4000 .</a:t>
            </a:r>
          </a:p>
          <a:p>
            <a:pPr marL="0" indent="0">
              <a:buNone/>
            </a:pPr>
            <a:r>
              <a:rPr lang="en-US" i="1" dirty="0"/>
              <a:t>- despite of having contenders with huge profits, few companies are facing loss.</a:t>
            </a:r>
          </a:p>
          <a:p>
            <a:pPr marL="0" indent="0">
              <a:buNone/>
            </a:pPr>
            <a:r>
              <a:rPr lang="en-US" i="1" dirty="0"/>
              <a:t>-This graph show instability and risk factors.</a:t>
            </a:r>
          </a:p>
          <a:p>
            <a:pPr marL="0" indent="0">
              <a:buNone/>
            </a:pPr>
            <a:r>
              <a:rPr lang="en-US" i="1" dirty="0"/>
              <a:t>-Investors should consider companies with moderate to high profit margins to avoid risk </a:t>
            </a:r>
          </a:p>
        </p:txBody>
      </p:sp>
      <p:pic>
        <p:nvPicPr>
          <p:cNvPr id="13" name="Content Placeholder 12">
            <a:extLst>
              <a:ext uri="{FF2B5EF4-FFF2-40B4-BE49-F238E27FC236}">
                <a16:creationId xmlns:a16="http://schemas.microsoft.com/office/drawing/2014/main" id="{3D37016A-E91A-9035-E7F8-5A016EFECD76}"/>
              </a:ext>
            </a:extLst>
          </p:cNvPr>
          <p:cNvPicPr>
            <a:picLocks noGrp="1" noChangeAspect="1"/>
          </p:cNvPicPr>
          <p:nvPr>
            <p:ph sz="half" idx="2"/>
          </p:nvPr>
        </p:nvPicPr>
        <p:blipFill>
          <a:blip r:embed="rId2"/>
          <a:stretch>
            <a:fillRect/>
          </a:stretch>
        </p:blipFill>
        <p:spPr>
          <a:xfrm>
            <a:off x="977774" y="641294"/>
            <a:ext cx="6766473" cy="3343004"/>
          </a:xfrm>
          <a:prstGeom prst="rect">
            <a:avLst/>
          </a:prstGeom>
        </p:spPr>
      </p:pic>
      <p:pic>
        <p:nvPicPr>
          <p:cNvPr id="3" name="Picture 2">
            <a:extLst>
              <a:ext uri="{FF2B5EF4-FFF2-40B4-BE49-F238E27FC236}">
                <a16:creationId xmlns:a16="http://schemas.microsoft.com/office/drawing/2014/main" id="{E5B043A8-8593-D095-9F70-4DD5476BE590}"/>
              </a:ext>
            </a:extLst>
          </p:cNvPr>
          <p:cNvPicPr>
            <a:picLocks noChangeAspect="1"/>
          </p:cNvPicPr>
          <p:nvPr/>
        </p:nvPicPr>
        <p:blipFill>
          <a:blip r:embed="rId3"/>
          <a:stretch>
            <a:fillRect/>
          </a:stretch>
        </p:blipFill>
        <p:spPr>
          <a:xfrm>
            <a:off x="8364610" y="0"/>
            <a:ext cx="779390" cy="561314"/>
          </a:xfrm>
          <a:prstGeom prst="rect">
            <a:avLst/>
          </a:prstGeom>
        </p:spPr>
      </p:pic>
    </p:spTree>
    <p:extLst>
      <p:ext uri="{BB962C8B-B14F-4D97-AF65-F5344CB8AC3E}">
        <p14:creationId xmlns:p14="http://schemas.microsoft.com/office/powerpoint/2010/main" val="2087348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C6987-E13F-BB1B-81A1-15A298326D1B}"/>
              </a:ext>
            </a:extLst>
          </p:cNvPr>
          <p:cNvSpPr>
            <a:spLocks noGrp="1"/>
          </p:cNvSpPr>
          <p:nvPr>
            <p:ph type="title"/>
          </p:nvPr>
        </p:nvSpPr>
        <p:spPr>
          <a:xfrm>
            <a:off x="733279" y="1382192"/>
            <a:ext cx="2662534" cy="2414016"/>
          </a:xfrm>
        </p:spPr>
        <p:txBody>
          <a:bodyPr>
            <a:noAutofit/>
          </a:bodyPr>
          <a:lstStyle/>
          <a:p>
            <a:r>
              <a:rPr lang="en-US" sz="2800" i="1" u="sng" dirty="0"/>
              <a:t>Correlation between d/e ratio and percentage of profit.</a:t>
            </a:r>
            <a:br>
              <a:rPr lang="en-US" sz="2800" i="1" u="sng" dirty="0"/>
            </a:br>
            <a:r>
              <a:rPr lang="en-US" sz="2000" i="1" dirty="0"/>
              <a:t>(Analysis of few industries)</a:t>
            </a:r>
            <a:endParaRPr lang="en-US" sz="2000" dirty="0"/>
          </a:p>
        </p:txBody>
      </p:sp>
      <p:sp>
        <p:nvSpPr>
          <p:cNvPr id="4" name="Text Placeholder 3">
            <a:extLst>
              <a:ext uri="{FF2B5EF4-FFF2-40B4-BE49-F238E27FC236}">
                <a16:creationId xmlns:a16="http://schemas.microsoft.com/office/drawing/2014/main" id="{DFEB6D55-47A3-219E-B7FB-AB044CC6AB50}"/>
              </a:ext>
            </a:extLst>
          </p:cNvPr>
          <p:cNvSpPr>
            <a:spLocks noGrp="1"/>
          </p:cNvSpPr>
          <p:nvPr>
            <p:ph type="body" sz="half" idx="2"/>
          </p:nvPr>
        </p:nvSpPr>
        <p:spPr>
          <a:xfrm>
            <a:off x="359604" y="3687567"/>
            <a:ext cx="3117690" cy="2139696"/>
          </a:xfrm>
        </p:spPr>
        <p:txBody>
          <a:bodyPr>
            <a:normAutofit/>
          </a:bodyPr>
          <a:lstStyle/>
          <a:p>
            <a:r>
              <a:rPr lang="en-US" sz="1800" i="1" dirty="0"/>
              <a:t>-This will help us to find companies with good profitability when compared with dept-to-equity ratio </a:t>
            </a:r>
            <a:r>
              <a:rPr lang="en-US" i="1" dirty="0"/>
              <a:t>.</a:t>
            </a:r>
          </a:p>
        </p:txBody>
      </p:sp>
      <p:pic>
        <p:nvPicPr>
          <p:cNvPr id="10" name="Content Placeholder 9">
            <a:extLst>
              <a:ext uri="{FF2B5EF4-FFF2-40B4-BE49-F238E27FC236}">
                <a16:creationId xmlns:a16="http://schemas.microsoft.com/office/drawing/2014/main" id="{EE5EFC64-62A9-3D69-9696-AD40151912E0}"/>
              </a:ext>
            </a:extLst>
          </p:cNvPr>
          <p:cNvPicPr>
            <a:picLocks noGrp="1" noChangeAspect="1"/>
          </p:cNvPicPr>
          <p:nvPr>
            <p:ph idx="1"/>
          </p:nvPr>
        </p:nvPicPr>
        <p:blipFill>
          <a:blip r:embed="rId2"/>
          <a:srcRect/>
          <a:stretch/>
        </p:blipFill>
        <p:spPr>
          <a:xfrm>
            <a:off x="3551169" y="1154679"/>
            <a:ext cx="5104447" cy="4672584"/>
          </a:xfrm>
        </p:spPr>
      </p:pic>
      <p:pic>
        <p:nvPicPr>
          <p:cNvPr id="3" name="Picture 2">
            <a:extLst>
              <a:ext uri="{FF2B5EF4-FFF2-40B4-BE49-F238E27FC236}">
                <a16:creationId xmlns:a16="http://schemas.microsoft.com/office/drawing/2014/main" id="{83FF20B9-B505-22D4-1875-D7AC7647FD0F}"/>
              </a:ext>
            </a:extLst>
          </p:cNvPr>
          <p:cNvPicPr>
            <a:picLocks noChangeAspect="1"/>
          </p:cNvPicPr>
          <p:nvPr/>
        </p:nvPicPr>
        <p:blipFill>
          <a:blip r:embed="rId3"/>
          <a:stretch>
            <a:fillRect/>
          </a:stretch>
        </p:blipFill>
        <p:spPr>
          <a:xfrm>
            <a:off x="8254531" y="0"/>
            <a:ext cx="889469" cy="640592"/>
          </a:xfrm>
          <a:prstGeom prst="rect">
            <a:avLst/>
          </a:prstGeom>
        </p:spPr>
      </p:pic>
    </p:spTree>
    <p:extLst>
      <p:ext uri="{BB962C8B-B14F-4D97-AF65-F5344CB8AC3E}">
        <p14:creationId xmlns:p14="http://schemas.microsoft.com/office/powerpoint/2010/main" val="3039832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0503E-2AFA-DFD0-FF2A-C159ACEEFA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BCAEE3-F441-E3CF-C0C6-6E868BEBCC39}"/>
              </a:ext>
            </a:extLst>
          </p:cNvPr>
          <p:cNvSpPr>
            <a:spLocks noGrp="1"/>
          </p:cNvSpPr>
          <p:nvPr>
            <p:ph type="title"/>
          </p:nvPr>
        </p:nvSpPr>
        <p:spPr>
          <a:xfrm>
            <a:off x="356435" y="4505095"/>
            <a:ext cx="2587752" cy="566928"/>
          </a:xfrm>
        </p:spPr>
        <p:txBody>
          <a:bodyPr>
            <a:normAutofit/>
          </a:bodyPr>
          <a:lstStyle/>
          <a:p>
            <a:r>
              <a:rPr lang="en-US" u="sng" dirty="0"/>
              <a:t>IT Industry:</a:t>
            </a:r>
          </a:p>
        </p:txBody>
      </p:sp>
      <p:sp>
        <p:nvSpPr>
          <p:cNvPr id="4" name="Text Placeholder 3">
            <a:extLst>
              <a:ext uri="{FF2B5EF4-FFF2-40B4-BE49-F238E27FC236}">
                <a16:creationId xmlns:a16="http://schemas.microsoft.com/office/drawing/2014/main" id="{4782EDB1-1994-7D77-07AA-4C52C6FDD731}"/>
              </a:ext>
            </a:extLst>
          </p:cNvPr>
          <p:cNvSpPr>
            <a:spLocks noGrp="1"/>
          </p:cNvSpPr>
          <p:nvPr>
            <p:ph type="body" sz="half" idx="2"/>
          </p:nvPr>
        </p:nvSpPr>
        <p:spPr>
          <a:xfrm>
            <a:off x="688063" y="5161834"/>
            <a:ext cx="8145018" cy="1612874"/>
          </a:xfrm>
        </p:spPr>
        <p:txBody>
          <a:bodyPr>
            <a:normAutofit fontScale="92500"/>
          </a:bodyPr>
          <a:lstStyle/>
          <a:p>
            <a:r>
              <a:rPr lang="en-US" sz="1800" i="1" dirty="0"/>
              <a:t>-Most of the companies are having d/e less than 0.2% and profit from 0.9% to 20% </a:t>
            </a:r>
          </a:p>
          <a:p>
            <a:r>
              <a:rPr lang="en-US" sz="1800" i="1" dirty="0"/>
              <a:t>-Suggesting that generation of profit is relatively high when the companies rely on equity</a:t>
            </a:r>
          </a:p>
          <a:p>
            <a:r>
              <a:rPr lang="en-US" sz="1800" i="1" dirty="0"/>
              <a:t>-This is a positive sign for investing</a:t>
            </a:r>
          </a:p>
          <a:p>
            <a:r>
              <a:rPr lang="en-US" sz="1800" i="1" dirty="0"/>
              <a:t>- Investors should look into companies with less d/e ratio.</a:t>
            </a:r>
          </a:p>
        </p:txBody>
      </p:sp>
      <p:pic>
        <p:nvPicPr>
          <p:cNvPr id="10" name="Content Placeholder 9">
            <a:extLst>
              <a:ext uri="{FF2B5EF4-FFF2-40B4-BE49-F238E27FC236}">
                <a16:creationId xmlns:a16="http://schemas.microsoft.com/office/drawing/2014/main" id="{52DF21D4-9736-F632-15A4-21A522B5FACA}"/>
              </a:ext>
            </a:extLst>
          </p:cNvPr>
          <p:cNvPicPr>
            <a:picLocks noGrp="1" noChangeAspect="1"/>
          </p:cNvPicPr>
          <p:nvPr>
            <p:ph idx="1"/>
          </p:nvPr>
        </p:nvPicPr>
        <p:blipFill>
          <a:blip r:embed="rId2"/>
          <a:stretch>
            <a:fillRect/>
          </a:stretch>
        </p:blipFill>
        <p:spPr>
          <a:xfrm>
            <a:off x="1554932" y="134699"/>
            <a:ext cx="6034135" cy="4280585"/>
          </a:xfrm>
        </p:spPr>
      </p:pic>
      <p:pic>
        <p:nvPicPr>
          <p:cNvPr id="3" name="Picture 2">
            <a:extLst>
              <a:ext uri="{FF2B5EF4-FFF2-40B4-BE49-F238E27FC236}">
                <a16:creationId xmlns:a16="http://schemas.microsoft.com/office/drawing/2014/main" id="{809C5247-2804-1D91-1ED2-B888D521FB42}"/>
              </a:ext>
            </a:extLst>
          </p:cNvPr>
          <p:cNvPicPr>
            <a:picLocks noChangeAspect="1"/>
          </p:cNvPicPr>
          <p:nvPr/>
        </p:nvPicPr>
        <p:blipFill>
          <a:blip r:embed="rId3"/>
          <a:stretch>
            <a:fillRect/>
          </a:stretch>
        </p:blipFill>
        <p:spPr>
          <a:xfrm>
            <a:off x="8276613" y="0"/>
            <a:ext cx="867387" cy="624689"/>
          </a:xfrm>
          <a:prstGeom prst="rect">
            <a:avLst/>
          </a:prstGeom>
        </p:spPr>
      </p:pic>
    </p:spTree>
    <p:extLst>
      <p:ext uri="{BB962C8B-B14F-4D97-AF65-F5344CB8AC3E}">
        <p14:creationId xmlns:p14="http://schemas.microsoft.com/office/powerpoint/2010/main" val="23220756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999CB6-C710-62B6-B015-B58DFF8D55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F7077B-0CF0-8636-0B70-E3AF5A77CDB4}"/>
              </a:ext>
            </a:extLst>
          </p:cNvPr>
          <p:cNvSpPr>
            <a:spLocks noGrp="1"/>
          </p:cNvSpPr>
          <p:nvPr>
            <p:ph type="title"/>
          </p:nvPr>
        </p:nvSpPr>
        <p:spPr>
          <a:xfrm>
            <a:off x="298712" y="4530444"/>
            <a:ext cx="2968018" cy="640080"/>
          </a:xfrm>
        </p:spPr>
        <p:txBody>
          <a:bodyPr>
            <a:normAutofit/>
          </a:bodyPr>
          <a:lstStyle/>
          <a:p>
            <a:r>
              <a:rPr lang="en-US" i="1" u="sng" dirty="0"/>
              <a:t>Metal Industry:</a:t>
            </a:r>
          </a:p>
        </p:txBody>
      </p:sp>
      <p:pic>
        <p:nvPicPr>
          <p:cNvPr id="6" name="Content Placeholder 5">
            <a:extLst>
              <a:ext uri="{FF2B5EF4-FFF2-40B4-BE49-F238E27FC236}">
                <a16:creationId xmlns:a16="http://schemas.microsoft.com/office/drawing/2014/main" id="{D214B5A8-BA51-1362-4D0E-BCA8197CBBDB}"/>
              </a:ext>
            </a:extLst>
          </p:cNvPr>
          <p:cNvPicPr>
            <a:picLocks noGrp="1" noChangeAspect="1"/>
          </p:cNvPicPr>
          <p:nvPr>
            <p:ph idx="1"/>
          </p:nvPr>
        </p:nvPicPr>
        <p:blipFill>
          <a:blip r:embed="rId2"/>
          <a:stretch>
            <a:fillRect/>
          </a:stretch>
        </p:blipFill>
        <p:spPr>
          <a:xfrm>
            <a:off x="1982710" y="271604"/>
            <a:ext cx="5758004" cy="4270610"/>
          </a:xfrm>
        </p:spPr>
      </p:pic>
      <p:sp>
        <p:nvSpPr>
          <p:cNvPr id="4" name="Text Placeholder 3">
            <a:extLst>
              <a:ext uri="{FF2B5EF4-FFF2-40B4-BE49-F238E27FC236}">
                <a16:creationId xmlns:a16="http://schemas.microsoft.com/office/drawing/2014/main" id="{C3EE0498-A26B-1BAE-8A27-CE4002C15876}"/>
              </a:ext>
            </a:extLst>
          </p:cNvPr>
          <p:cNvSpPr>
            <a:spLocks noGrp="1"/>
          </p:cNvSpPr>
          <p:nvPr>
            <p:ph type="body" sz="half" idx="2"/>
          </p:nvPr>
        </p:nvSpPr>
        <p:spPr>
          <a:xfrm>
            <a:off x="1276357" y="5214796"/>
            <a:ext cx="7795216" cy="1299806"/>
          </a:xfrm>
        </p:spPr>
        <p:txBody>
          <a:bodyPr>
            <a:normAutofit fontScale="92500"/>
          </a:bodyPr>
          <a:lstStyle/>
          <a:p>
            <a:r>
              <a:rPr lang="en-US" sz="2000" i="1" dirty="0"/>
              <a:t>-The regression line shows a downward trend, but most companies have a D/E ratio below 1% with profit margins between 0-10%. Some firms achieve high profits despite low D/E. While higher D/E exists, companies still maintain average profitability, indicating industry stability for investment.</a:t>
            </a:r>
          </a:p>
        </p:txBody>
      </p:sp>
      <p:pic>
        <p:nvPicPr>
          <p:cNvPr id="3" name="Picture 2">
            <a:extLst>
              <a:ext uri="{FF2B5EF4-FFF2-40B4-BE49-F238E27FC236}">
                <a16:creationId xmlns:a16="http://schemas.microsoft.com/office/drawing/2014/main" id="{E37D4FD6-0064-8AEC-7FF0-BBAD03B59A8F}"/>
              </a:ext>
            </a:extLst>
          </p:cNvPr>
          <p:cNvPicPr>
            <a:picLocks noChangeAspect="1"/>
          </p:cNvPicPr>
          <p:nvPr/>
        </p:nvPicPr>
        <p:blipFill>
          <a:blip r:embed="rId3"/>
          <a:stretch>
            <a:fillRect/>
          </a:stretch>
        </p:blipFill>
        <p:spPr>
          <a:xfrm>
            <a:off x="8281691" y="32882"/>
            <a:ext cx="862309" cy="621032"/>
          </a:xfrm>
          <a:prstGeom prst="rect">
            <a:avLst/>
          </a:prstGeom>
        </p:spPr>
      </p:pic>
    </p:spTree>
    <p:extLst>
      <p:ext uri="{BB962C8B-B14F-4D97-AF65-F5344CB8AC3E}">
        <p14:creationId xmlns:p14="http://schemas.microsoft.com/office/powerpoint/2010/main" val="27148572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1FB9A8-BEBD-FF36-B665-8FFF5D252D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3BB131-895D-4D17-F7C9-3EA86F646112}"/>
              </a:ext>
            </a:extLst>
          </p:cNvPr>
          <p:cNvSpPr>
            <a:spLocks noGrp="1"/>
          </p:cNvSpPr>
          <p:nvPr>
            <p:ph type="title"/>
          </p:nvPr>
        </p:nvSpPr>
        <p:spPr>
          <a:xfrm>
            <a:off x="353032" y="4465033"/>
            <a:ext cx="3883989" cy="822960"/>
          </a:xfrm>
        </p:spPr>
        <p:txBody>
          <a:bodyPr/>
          <a:lstStyle/>
          <a:p>
            <a:r>
              <a:rPr lang="en-US" u="sng" dirty="0"/>
              <a:t>Pharmaceutical Industry:</a:t>
            </a:r>
          </a:p>
        </p:txBody>
      </p:sp>
      <p:pic>
        <p:nvPicPr>
          <p:cNvPr id="6" name="Content Placeholder 5">
            <a:extLst>
              <a:ext uri="{FF2B5EF4-FFF2-40B4-BE49-F238E27FC236}">
                <a16:creationId xmlns:a16="http://schemas.microsoft.com/office/drawing/2014/main" id="{F3ED0A07-65EB-E12A-A68C-BF0F83C5317E}"/>
              </a:ext>
            </a:extLst>
          </p:cNvPr>
          <p:cNvPicPr>
            <a:picLocks noGrp="1" noChangeAspect="1"/>
          </p:cNvPicPr>
          <p:nvPr>
            <p:ph idx="1"/>
          </p:nvPr>
        </p:nvPicPr>
        <p:blipFill>
          <a:blip r:embed="rId2"/>
          <a:stretch>
            <a:fillRect/>
          </a:stretch>
        </p:blipFill>
        <p:spPr>
          <a:xfrm>
            <a:off x="2036170" y="279571"/>
            <a:ext cx="4672584" cy="4047986"/>
          </a:xfrm>
        </p:spPr>
      </p:pic>
      <p:sp>
        <p:nvSpPr>
          <p:cNvPr id="4" name="Text Placeholder 3">
            <a:extLst>
              <a:ext uri="{FF2B5EF4-FFF2-40B4-BE49-F238E27FC236}">
                <a16:creationId xmlns:a16="http://schemas.microsoft.com/office/drawing/2014/main" id="{77EE2AE3-1577-473B-709E-F6D3E4A916A5}"/>
              </a:ext>
            </a:extLst>
          </p:cNvPr>
          <p:cNvSpPr>
            <a:spLocks noGrp="1"/>
          </p:cNvSpPr>
          <p:nvPr>
            <p:ph type="body" sz="half" idx="2"/>
          </p:nvPr>
        </p:nvSpPr>
        <p:spPr>
          <a:xfrm>
            <a:off x="1467295" y="4995702"/>
            <a:ext cx="7577751" cy="1987236"/>
          </a:xfrm>
        </p:spPr>
        <p:txBody>
          <a:bodyPr>
            <a:normAutofit/>
          </a:bodyPr>
          <a:lstStyle/>
          <a:p>
            <a:r>
              <a:rPr lang="en-US" sz="1800" dirty="0"/>
              <a:t>-</a:t>
            </a:r>
            <a:r>
              <a:rPr lang="en-US" sz="1800" i="1" dirty="0"/>
              <a:t>The regression line shows a downward trend, but most companies have a D/E ratio below 1% with profit margins between 0-10%. Some firms achieve high profits despite low D/E. While higher D/E exists, companies still maintain average profitability, indicating industry stability for investment</a:t>
            </a:r>
            <a:r>
              <a:rPr lang="en-US" sz="1800" dirty="0"/>
              <a:t>.</a:t>
            </a:r>
          </a:p>
        </p:txBody>
      </p:sp>
      <p:pic>
        <p:nvPicPr>
          <p:cNvPr id="3" name="Picture 2">
            <a:extLst>
              <a:ext uri="{FF2B5EF4-FFF2-40B4-BE49-F238E27FC236}">
                <a16:creationId xmlns:a16="http://schemas.microsoft.com/office/drawing/2014/main" id="{F970ACA9-029E-6ED2-2677-906C717E69FF}"/>
              </a:ext>
            </a:extLst>
          </p:cNvPr>
          <p:cNvPicPr>
            <a:picLocks noChangeAspect="1"/>
          </p:cNvPicPr>
          <p:nvPr/>
        </p:nvPicPr>
        <p:blipFill>
          <a:blip r:embed="rId3"/>
          <a:stretch>
            <a:fillRect/>
          </a:stretch>
        </p:blipFill>
        <p:spPr>
          <a:xfrm>
            <a:off x="8199576" y="0"/>
            <a:ext cx="944424" cy="680171"/>
          </a:xfrm>
          <a:prstGeom prst="rect">
            <a:avLst/>
          </a:prstGeom>
        </p:spPr>
      </p:pic>
    </p:spTree>
    <p:extLst>
      <p:ext uri="{BB962C8B-B14F-4D97-AF65-F5344CB8AC3E}">
        <p14:creationId xmlns:p14="http://schemas.microsoft.com/office/powerpoint/2010/main" val="19874331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84D0F-A279-4E17-7363-5BAC3FAE40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BBC9A7-6484-BDAA-62B4-4727BA54FD34}"/>
              </a:ext>
            </a:extLst>
          </p:cNvPr>
          <p:cNvSpPr>
            <a:spLocks noGrp="1"/>
          </p:cNvSpPr>
          <p:nvPr>
            <p:ph type="title"/>
          </p:nvPr>
        </p:nvSpPr>
        <p:spPr>
          <a:xfrm>
            <a:off x="334888" y="4423735"/>
            <a:ext cx="3410712" cy="786383"/>
          </a:xfrm>
        </p:spPr>
        <p:txBody>
          <a:bodyPr>
            <a:normAutofit fontScale="90000"/>
          </a:bodyPr>
          <a:lstStyle/>
          <a:p>
            <a:r>
              <a:rPr lang="en-US" u="sng" dirty="0"/>
              <a:t>Fertilizers &amp; Agrochemical:</a:t>
            </a:r>
          </a:p>
        </p:txBody>
      </p:sp>
      <p:pic>
        <p:nvPicPr>
          <p:cNvPr id="6" name="Content Placeholder 5">
            <a:extLst>
              <a:ext uri="{FF2B5EF4-FFF2-40B4-BE49-F238E27FC236}">
                <a16:creationId xmlns:a16="http://schemas.microsoft.com/office/drawing/2014/main" id="{BFE37757-3A3A-B552-F97F-8AA6074919F6}"/>
              </a:ext>
            </a:extLst>
          </p:cNvPr>
          <p:cNvPicPr>
            <a:picLocks noGrp="1" noChangeAspect="1"/>
          </p:cNvPicPr>
          <p:nvPr>
            <p:ph idx="1"/>
          </p:nvPr>
        </p:nvPicPr>
        <p:blipFill>
          <a:blip r:embed="rId2"/>
          <a:stretch>
            <a:fillRect/>
          </a:stretch>
        </p:blipFill>
        <p:spPr>
          <a:xfrm>
            <a:off x="1585901" y="334406"/>
            <a:ext cx="5557284" cy="4044846"/>
          </a:xfrm>
        </p:spPr>
      </p:pic>
      <p:sp>
        <p:nvSpPr>
          <p:cNvPr id="4" name="Text Placeholder 3">
            <a:extLst>
              <a:ext uri="{FF2B5EF4-FFF2-40B4-BE49-F238E27FC236}">
                <a16:creationId xmlns:a16="http://schemas.microsoft.com/office/drawing/2014/main" id="{BEB1576F-AB9E-0AA1-77CF-08ACDC36311D}"/>
              </a:ext>
            </a:extLst>
          </p:cNvPr>
          <p:cNvSpPr>
            <a:spLocks noGrp="1"/>
          </p:cNvSpPr>
          <p:nvPr>
            <p:ph type="body" sz="half" idx="2"/>
          </p:nvPr>
        </p:nvSpPr>
        <p:spPr>
          <a:xfrm>
            <a:off x="1087695" y="5254601"/>
            <a:ext cx="8056305" cy="1603399"/>
          </a:xfrm>
        </p:spPr>
        <p:txBody>
          <a:bodyPr>
            <a:normAutofit/>
          </a:bodyPr>
          <a:lstStyle/>
          <a:p>
            <a:r>
              <a:rPr lang="en-US" sz="1800" i="1" dirty="0"/>
              <a:t>-Even if the data points are scattered still there is a downward regression line</a:t>
            </a:r>
          </a:p>
          <a:p>
            <a:pPr marL="285750" indent="-285750">
              <a:buFontTx/>
              <a:buChar char="-"/>
            </a:pPr>
            <a:r>
              <a:rPr lang="en-US" sz="1800" i="1" dirty="0"/>
              <a:t>The companies with d/e ratio less than 0.2% are having profit margin of more than 5%</a:t>
            </a:r>
          </a:p>
          <a:p>
            <a:r>
              <a:rPr lang="en-US" sz="1800" i="1" dirty="0"/>
              <a:t>- D/e ratio can moderately harm the profit margins of the companies</a:t>
            </a:r>
          </a:p>
        </p:txBody>
      </p:sp>
      <p:pic>
        <p:nvPicPr>
          <p:cNvPr id="3" name="Picture 2">
            <a:extLst>
              <a:ext uri="{FF2B5EF4-FFF2-40B4-BE49-F238E27FC236}">
                <a16:creationId xmlns:a16="http://schemas.microsoft.com/office/drawing/2014/main" id="{55D25EA9-F783-734F-2B5C-8F488FC04DB9}"/>
              </a:ext>
            </a:extLst>
          </p:cNvPr>
          <p:cNvPicPr>
            <a:picLocks noChangeAspect="1"/>
          </p:cNvPicPr>
          <p:nvPr/>
        </p:nvPicPr>
        <p:blipFill>
          <a:blip r:embed="rId3"/>
          <a:stretch>
            <a:fillRect/>
          </a:stretch>
        </p:blipFill>
        <p:spPr>
          <a:xfrm>
            <a:off x="8209264" y="8481"/>
            <a:ext cx="934736" cy="673193"/>
          </a:xfrm>
          <a:prstGeom prst="rect">
            <a:avLst/>
          </a:prstGeom>
        </p:spPr>
      </p:pic>
    </p:spTree>
    <p:extLst>
      <p:ext uri="{BB962C8B-B14F-4D97-AF65-F5344CB8AC3E}">
        <p14:creationId xmlns:p14="http://schemas.microsoft.com/office/powerpoint/2010/main" val="48144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6141" y="18289"/>
            <a:ext cx="7704667" cy="1371599"/>
          </a:xfrm>
        </p:spPr>
        <p:txBody>
          <a:bodyPr/>
          <a:lstStyle/>
          <a:p>
            <a:r>
              <a:rPr i="1" u="sng" dirty="0"/>
              <a:t>Problem Statement</a:t>
            </a:r>
          </a:p>
        </p:txBody>
      </p:sp>
      <p:sp>
        <p:nvSpPr>
          <p:cNvPr id="3" name="Content Placeholder 2"/>
          <p:cNvSpPr>
            <a:spLocks noGrp="1"/>
          </p:cNvSpPr>
          <p:nvPr>
            <p:ph idx="1"/>
          </p:nvPr>
        </p:nvSpPr>
        <p:spPr>
          <a:xfrm>
            <a:off x="859536" y="1289304"/>
            <a:ext cx="8211312" cy="4568288"/>
          </a:xfrm>
        </p:spPr>
        <p:txBody>
          <a:bodyPr>
            <a:normAutofit/>
          </a:bodyPr>
          <a:lstStyle/>
          <a:p>
            <a:r>
              <a:rPr lang="en-US" dirty="0"/>
              <a:t>Analyze the financial performance, sectoral distribution, and key profitability metrics of Fortune 500 companies of India to identify trends and factors influencing success.</a:t>
            </a:r>
          </a:p>
          <a:p>
            <a:pPr marL="0" indent="0">
              <a:buNone/>
            </a:pPr>
            <a:r>
              <a:rPr lang="en-US" i="1" dirty="0"/>
              <a:t>-Industry-wise performance.</a:t>
            </a:r>
          </a:p>
          <a:p>
            <a:pPr marL="0" indent="0">
              <a:buNone/>
            </a:pPr>
            <a:r>
              <a:rPr lang="en-US" i="1" dirty="0"/>
              <a:t>-Market share analysis.</a:t>
            </a:r>
          </a:p>
          <a:p>
            <a:pPr marL="0" indent="0">
              <a:buNone/>
            </a:pPr>
            <a:r>
              <a:rPr lang="en-US" i="1" dirty="0"/>
              <a:t>-Workforce and revenue generation, companies with high profits, companies with declined income compared to previous year (2023).</a:t>
            </a:r>
          </a:p>
          <a:p>
            <a:pPr marL="0" indent="0">
              <a:buNone/>
            </a:pPr>
            <a:r>
              <a:rPr lang="en-US" i="1" dirty="0"/>
              <a:t>-Profit distribution specific to industry.</a:t>
            </a:r>
          </a:p>
          <a:p>
            <a:pPr marL="0" indent="0">
              <a:buNone/>
            </a:pPr>
            <a:r>
              <a:rPr lang="en-US" dirty="0"/>
              <a:t>-</a:t>
            </a:r>
            <a:r>
              <a:rPr lang="en-US" i="1" dirty="0"/>
              <a:t>Correlation between d/e ratio and percentage of profit</a:t>
            </a:r>
            <a:r>
              <a:rPr lang="en-US" sz="2000" i="1" dirty="0"/>
              <a:t>.</a:t>
            </a:r>
            <a:endParaRPr sz="2000" i="1" dirty="0"/>
          </a:p>
        </p:txBody>
      </p:sp>
      <p:pic>
        <p:nvPicPr>
          <p:cNvPr id="4" name="Picture 3">
            <a:extLst>
              <a:ext uri="{FF2B5EF4-FFF2-40B4-BE49-F238E27FC236}">
                <a16:creationId xmlns:a16="http://schemas.microsoft.com/office/drawing/2014/main" id="{66D4C060-0DE7-C4E4-FEF2-CDC2AEE0A48B}"/>
              </a:ext>
            </a:extLst>
          </p:cNvPr>
          <p:cNvPicPr>
            <a:picLocks noChangeAspect="1"/>
          </p:cNvPicPr>
          <p:nvPr/>
        </p:nvPicPr>
        <p:blipFill>
          <a:blip r:embed="rId2"/>
          <a:stretch>
            <a:fillRect/>
          </a:stretch>
        </p:blipFill>
        <p:spPr>
          <a:xfrm>
            <a:off x="8100622" y="0"/>
            <a:ext cx="1043378" cy="75143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5487CD-74FE-BDD7-B7BC-53F1049D8A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D4421D-7722-62D5-A61D-6C13C3FD5F06}"/>
              </a:ext>
            </a:extLst>
          </p:cNvPr>
          <p:cNvSpPr>
            <a:spLocks noGrp="1"/>
          </p:cNvSpPr>
          <p:nvPr>
            <p:ph type="title"/>
          </p:nvPr>
        </p:nvSpPr>
        <p:spPr>
          <a:xfrm>
            <a:off x="218550" y="4271698"/>
            <a:ext cx="2971800" cy="466344"/>
          </a:xfrm>
        </p:spPr>
        <p:txBody>
          <a:bodyPr/>
          <a:lstStyle/>
          <a:p>
            <a:r>
              <a:rPr lang="en-US" i="1" u="sng" dirty="0"/>
              <a:t>Auto Ancillaries:</a:t>
            </a:r>
          </a:p>
        </p:txBody>
      </p:sp>
      <p:sp>
        <p:nvSpPr>
          <p:cNvPr id="4" name="Text Placeholder 3">
            <a:extLst>
              <a:ext uri="{FF2B5EF4-FFF2-40B4-BE49-F238E27FC236}">
                <a16:creationId xmlns:a16="http://schemas.microsoft.com/office/drawing/2014/main" id="{E911E7AE-4A97-B6E9-07C6-46C1A7717DCF}"/>
              </a:ext>
            </a:extLst>
          </p:cNvPr>
          <p:cNvSpPr>
            <a:spLocks noGrp="1"/>
          </p:cNvSpPr>
          <p:nvPr>
            <p:ph type="body" sz="half" idx="2"/>
          </p:nvPr>
        </p:nvSpPr>
        <p:spPr>
          <a:xfrm>
            <a:off x="1272805" y="4684083"/>
            <a:ext cx="7722605" cy="2118058"/>
          </a:xfrm>
        </p:spPr>
        <p:txBody>
          <a:bodyPr>
            <a:normAutofit lnSpcReduction="10000"/>
          </a:bodyPr>
          <a:lstStyle/>
          <a:p>
            <a:r>
              <a:rPr lang="en-US" i="1" dirty="0"/>
              <a:t>-There are data points shows that most of the companies are having d/e from 0 to 2 percent</a:t>
            </a:r>
          </a:p>
          <a:p>
            <a:r>
              <a:rPr lang="en-US" i="1" dirty="0"/>
              <a:t>- The companies who are having 0.5 % of d/e are gaining profit percentage more than 10&amp;</a:t>
            </a:r>
          </a:p>
          <a:p>
            <a:r>
              <a:rPr lang="en-US" i="1" dirty="0"/>
              <a:t> -This reveals that the profit margin is being slightly effected by d/e ratio</a:t>
            </a:r>
          </a:p>
          <a:p>
            <a:endParaRPr lang="en-US" i="1" dirty="0"/>
          </a:p>
          <a:p>
            <a:r>
              <a:rPr lang="en-US" i="1" dirty="0"/>
              <a:t>- Investors should prefer to look into the companies with d/e less than 0.5% </a:t>
            </a:r>
          </a:p>
          <a:p>
            <a:r>
              <a:rPr lang="en-US" i="1" dirty="0"/>
              <a:t>- but companies with moderate d/e and moderate profit margin can be considered</a:t>
            </a:r>
          </a:p>
        </p:txBody>
      </p:sp>
      <p:pic>
        <p:nvPicPr>
          <p:cNvPr id="10" name="Content Placeholder 9">
            <a:extLst>
              <a:ext uri="{FF2B5EF4-FFF2-40B4-BE49-F238E27FC236}">
                <a16:creationId xmlns:a16="http://schemas.microsoft.com/office/drawing/2014/main" id="{FA71AA07-23EC-2756-C86D-4AC6D7D9E1CA}"/>
              </a:ext>
            </a:extLst>
          </p:cNvPr>
          <p:cNvPicPr>
            <a:picLocks noGrp="1" noChangeAspect="1"/>
          </p:cNvPicPr>
          <p:nvPr>
            <p:ph idx="1"/>
          </p:nvPr>
        </p:nvPicPr>
        <p:blipFill>
          <a:blip r:embed="rId2"/>
          <a:stretch>
            <a:fillRect/>
          </a:stretch>
        </p:blipFill>
        <p:spPr>
          <a:xfrm>
            <a:off x="2032400" y="174054"/>
            <a:ext cx="4821073" cy="3891452"/>
          </a:xfrm>
        </p:spPr>
      </p:pic>
      <p:pic>
        <p:nvPicPr>
          <p:cNvPr id="3" name="Picture 2">
            <a:extLst>
              <a:ext uri="{FF2B5EF4-FFF2-40B4-BE49-F238E27FC236}">
                <a16:creationId xmlns:a16="http://schemas.microsoft.com/office/drawing/2014/main" id="{1E11610E-A886-37BA-2182-5BCD34CD30B4}"/>
              </a:ext>
            </a:extLst>
          </p:cNvPr>
          <p:cNvPicPr>
            <a:picLocks noChangeAspect="1"/>
          </p:cNvPicPr>
          <p:nvPr/>
        </p:nvPicPr>
        <p:blipFill>
          <a:blip r:embed="rId3"/>
          <a:stretch>
            <a:fillRect/>
          </a:stretch>
        </p:blipFill>
        <p:spPr>
          <a:xfrm>
            <a:off x="8342298" y="0"/>
            <a:ext cx="801702" cy="577383"/>
          </a:xfrm>
          <a:prstGeom prst="rect">
            <a:avLst/>
          </a:prstGeom>
        </p:spPr>
      </p:pic>
    </p:spTree>
    <p:extLst>
      <p:ext uri="{BB962C8B-B14F-4D97-AF65-F5344CB8AC3E}">
        <p14:creationId xmlns:p14="http://schemas.microsoft.com/office/powerpoint/2010/main" val="7886972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078D1-519C-5756-B452-1637F9680A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EB40DD-3DEF-70AD-37F0-E55F4560DD10}"/>
              </a:ext>
            </a:extLst>
          </p:cNvPr>
          <p:cNvSpPr>
            <a:spLocks noGrp="1"/>
          </p:cNvSpPr>
          <p:nvPr>
            <p:ph type="title"/>
          </p:nvPr>
        </p:nvSpPr>
        <p:spPr>
          <a:xfrm>
            <a:off x="1967022" y="6085641"/>
            <a:ext cx="5081100" cy="500205"/>
          </a:xfrm>
        </p:spPr>
        <p:txBody>
          <a:bodyPr>
            <a:normAutofit/>
          </a:bodyPr>
          <a:lstStyle/>
          <a:p>
            <a:r>
              <a:rPr lang="en-US" sz="2000" b="1" i="1" dirty="0"/>
              <a:t>Correlation analysis with ROCE, RONW, TSR</a:t>
            </a:r>
          </a:p>
        </p:txBody>
      </p:sp>
      <p:sp>
        <p:nvSpPr>
          <p:cNvPr id="4" name="Text Placeholder 3">
            <a:extLst>
              <a:ext uri="{FF2B5EF4-FFF2-40B4-BE49-F238E27FC236}">
                <a16:creationId xmlns:a16="http://schemas.microsoft.com/office/drawing/2014/main" id="{193F8F96-66DF-2ED3-8797-0663A3BDCC3D}"/>
              </a:ext>
            </a:extLst>
          </p:cNvPr>
          <p:cNvSpPr>
            <a:spLocks noGrp="1"/>
          </p:cNvSpPr>
          <p:nvPr>
            <p:ph type="body" sz="half" idx="2"/>
          </p:nvPr>
        </p:nvSpPr>
        <p:spPr>
          <a:xfrm>
            <a:off x="2616845" y="4446965"/>
            <a:ext cx="2833341" cy="505281"/>
          </a:xfrm>
        </p:spPr>
        <p:txBody>
          <a:bodyPr/>
          <a:lstStyle/>
          <a:p>
            <a:endParaRPr lang="en-US" dirty="0"/>
          </a:p>
        </p:txBody>
      </p:sp>
      <p:pic>
        <p:nvPicPr>
          <p:cNvPr id="7" name="Content Placeholder 6">
            <a:extLst>
              <a:ext uri="{FF2B5EF4-FFF2-40B4-BE49-F238E27FC236}">
                <a16:creationId xmlns:a16="http://schemas.microsoft.com/office/drawing/2014/main" id="{321F6371-C925-70A2-B2DD-7EA665D9E465}"/>
              </a:ext>
            </a:extLst>
          </p:cNvPr>
          <p:cNvPicPr>
            <a:picLocks noGrp="1" noChangeAspect="1"/>
          </p:cNvPicPr>
          <p:nvPr>
            <p:ph idx="1"/>
          </p:nvPr>
        </p:nvPicPr>
        <p:blipFill>
          <a:blip r:embed="rId2"/>
          <a:stretch>
            <a:fillRect/>
          </a:stretch>
        </p:blipFill>
        <p:spPr>
          <a:xfrm>
            <a:off x="1358021" y="291424"/>
            <a:ext cx="6841589" cy="5654989"/>
          </a:xfrm>
        </p:spPr>
      </p:pic>
      <p:pic>
        <p:nvPicPr>
          <p:cNvPr id="3" name="Picture 2">
            <a:extLst>
              <a:ext uri="{FF2B5EF4-FFF2-40B4-BE49-F238E27FC236}">
                <a16:creationId xmlns:a16="http://schemas.microsoft.com/office/drawing/2014/main" id="{5A0380E4-C462-8FEB-D71F-4B5C39790175}"/>
              </a:ext>
            </a:extLst>
          </p:cNvPr>
          <p:cNvPicPr>
            <a:picLocks noChangeAspect="1"/>
          </p:cNvPicPr>
          <p:nvPr/>
        </p:nvPicPr>
        <p:blipFill>
          <a:blip r:embed="rId3"/>
          <a:stretch>
            <a:fillRect/>
          </a:stretch>
        </p:blipFill>
        <p:spPr>
          <a:xfrm>
            <a:off x="8299798" y="0"/>
            <a:ext cx="844202" cy="607991"/>
          </a:xfrm>
          <a:prstGeom prst="rect">
            <a:avLst/>
          </a:prstGeom>
        </p:spPr>
      </p:pic>
    </p:spTree>
    <p:extLst>
      <p:ext uri="{BB962C8B-B14F-4D97-AF65-F5344CB8AC3E}">
        <p14:creationId xmlns:p14="http://schemas.microsoft.com/office/powerpoint/2010/main" val="18631607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99D3F4C-A185-247D-2711-18AA94CB4E35}"/>
              </a:ext>
            </a:extLst>
          </p:cNvPr>
          <p:cNvSpPr txBox="1"/>
          <p:nvPr/>
        </p:nvSpPr>
        <p:spPr>
          <a:xfrm>
            <a:off x="1000407" y="1783533"/>
            <a:ext cx="7143185" cy="3046988"/>
          </a:xfrm>
          <a:prstGeom prst="rect">
            <a:avLst/>
          </a:prstGeom>
          <a:noFill/>
        </p:spPr>
        <p:txBody>
          <a:bodyPr wrap="square" rtlCol="0">
            <a:spAutoFit/>
          </a:bodyPr>
          <a:lstStyle/>
          <a:p>
            <a:r>
              <a:rPr lang="en-US" sz="2400" b="1" u="sng" dirty="0"/>
              <a:t>RONW (Return on Net worth): </a:t>
            </a:r>
            <a:r>
              <a:rPr lang="en-US" sz="2400" dirty="0"/>
              <a:t>It reflects the profit earning capacity from investment of shareholders</a:t>
            </a:r>
          </a:p>
          <a:p>
            <a:endParaRPr lang="en-US" sz="2400" dirty="0"/>
          </a:p>
          <a:p>
            <a:r>
              <a:rPr lang="en-US" sz="2400" b="1" u="sng" dirty="0"/>
              <a:t>ROCE ( Return on capital employed):</a:t>
            </a:r>
            <a:r>
              <a:rPr lang="en-US" sz="2400" dirty="0"/>
              <a:t> It reflects profit earning capacity based on capital used</a:t>
            </a:r>
          </a:p>
          <a:p>
            <a:endParaRPr lang="en-US" sz="2400" dirty="0"/>
          </a:p>
          <a:p>
            <a:r>
              <a:rPr lang="en-US" sz="2400" b="1" u="sng" dirty="0"/>
              <a:t>TSR (Total Shareholder Return</a:t>
            </a:r>
            <a:r>
              <a:rPr lang="en-US" sz="2400" u="sng" dirty="0"/>
              <a:t>)</a:t>
            </a:r>
            <a:r>
              <a:rPr lang="en-US" sz="2400" dirty="0"/>
              <a:t>: A metric that shows return on investment in stocks</a:t>
            </a:r>
          </a:p>
        </p:txBody>
      </p:sp>
    </p:spTree>
    <p:extLst>
      <p:ext uri="{BB962C8B-B14F-4D97-AF65-F5344CB8AC3E}">
        <p14:creationId xmlns:p14="http://schemas.microsoft.com/office/powerpoint/2010/main" val="34783391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53E2CB-D2FD-2421-8C43-2921179D63E6}"/>
              </a:ext>
            </a:extLst>
          </p:cNvPr>
          <p:cNvSpPr txBox="1"/>
          <p:nvPr/>
        </p:nvSpPr>
        <p:spPr>
          <a:xfrm>
            <a:off x="1050203" y="407404"/>
            <a:ext cx="7722606" cy="5632311"/>
          </a:xfrm>
          <a:prstGeom prst="rect">
            <a:avLst/>
          </a:prstGeom>
          <a:noFill/>
        </p:spPr>
        <p:txBody>
          <a:bodyPr wrap="square" rtlCol="0">
            <a:spAutoFit/>
          </a:bodyPr>
          <a:lstStyle/>
          <a:p>
            <a:r>
              <a:rPr lang="en-US" u="sng" dirty="0"/>
              <a:t>ROCE vs. RONW</a:t>
            </a:r>
          </a:p>
          <a:p>
            <a:r>
              <a:rPr lang="en-US" dirty="0"/>
              <a:t> ROCE &gt; RONW, the company is effectively using debt to generate returns.</a:t>
            </a:r>
          </a:p>
          <a:p>
            <a:endParaRPr lang="en-US" dirty="0"/>
          </a:p>
          <a:p>
            <a:r>
              <a:rPr lang="en-US" u="sng" dirty="0"/>
              <a:t>ROCE vs. TSR</a:t>
            </a:r>
          </a:p>
          <a:p>
            <a:r>
              <a:rPr lang="en-US" dirty="0"/>
              <a:t>ROCE not entirely effect TSR, but it’s a good sign if it is high. Shows capital efficiency.</a:t>
            </a:r>
          </a:p>
          <a:p>
            <a:endParaRPr lang="en-US" dirty="0"/>
          </a:p>
          <a:p>
            <a:r>
              <a:rPr lang="en-US" u="sng" dirty="0"/>
              <a:t>RONW vs. TSR</a:t>
            </a:r>
          </a:p>
          <a:p>
            <a:r>
              <a:rPr lang="en-US" dirty="0"/>
              <a:t>High RONW should ideally result in high TSR, but external factors like market confidence, industry trends, and economic conditions can impact stock performance.</a:t>
            </a:r>
          </a:p>
          <a:p>
            <a:endParaRPr lang="en-US" dirty="0"/>
          </a:p>
          <a:p>
            <a:r>
              <a:rPr lang="en-US" u="sng" dirty="0"/>
              <a:t>KEY POINTS:</a:t>
            </a:r>
          </a:p>
          <a:p>
            <a:r>
              <a:rPr lang="en-US" i="1" dirty="0"/>
              <a:t>ROCE &amp; RONW measure internal profitability, while TSR reflects external market sentiment.</a:t>
            </a:r>
          </a:p>
          <a:p>
            <a:r>
              <a:rPr lang="en-US" i="1" dirty="0"/>
              <a:t>A company with strong fundamentals (high </a:t>
            </a:r>
            <a:r>
              <a:rPr lang="en-US" i="1" dirty="0" err="1"/>
              <a:t>roce</a:t>
            </a:r>
            <a:r>
              <a:rPr lang="en-US" i="1" dirty="0"/>
              <a:t> &amp; </a:t>
            </a:r>
            <a:r>
              <a:rPr lang="en-US" i="1" dirty="0" err="1"/>
              <a:t>ronw</a:t>
            </a:r>
            <a:r>
              <a:rPr lang="en-US" i="1" dirty="0"/>
              <a:t>) but low </a:t>
            </a:r>
            <a:r>
              <a:rPr lang="en-US" i="1" dirty="0" err="1"/>
              <a:t>tsr</a:t>
            </a:r>
            <a:r>
              <a:rPr lang="en-US" i="1" dirty="0"/>
              <a:t> might be undervalued.</a:t>
            </a:r>
          </a:p>
          <a:p>
            <a:r>
              <a:rPr lang="en-US" i="1" dirty="0"/>
              <a:t>Investors should use </a:t>
            </a:r>
            <a:r>
              <a:rPr lang="en-US" i="1" dirty="0" err="1"/>
              <a:t>tsr</a:t>
            </a:r>
            <a:r>
              <a:rPr lang="en-US" i="1" dirty="0"/>
              <a:t> for stock performance analysis but </a:t>
            </a:r>
            <a:r>
              <a:rPr lang="en-US" i="1" dirty="0" err="1"/>
              <a:t>roce</a:t>
            </a:r>
            <a:r>
              <a:rPr lang="en-US" i="1" dirty="0"/>
              <a:t> &amp; </a:t>
            </a:r>
            <a:r>
              <a:rPr lang="en-US" i="1" dirty="0" err="1"/>
              <a:t>ronw</a:t>
            </a:r>
            <a:r>
              <a:rPr lang="en-US" i="1" dirty="0"/>
              <a:t> for long-term business strength.</a:t>
            </a:r>
          </a:p>
          <a:p>
            <a:endParaRPr lang="en-US" dirty="0"/>
          </a:p>
        </p:txBody>
      </p:sp>
      <p:pic>
        <p:nvPicPr>
          <p:cNvPr id="2" name="Picture 1">
            <a:extLst>
              <a:ext uri="{FF2B5EF4-FFF2-40B4-BE49-F238E27FC236}">
                <a16:creationId xmlns:a16="http://schemas.microsoft.com/office/drawing/2014/main" id="{50FE343E-BAFF-0134-E3AA-2957EA99CE93}"/>
              </a:ext>
            </a:extLst>
          </p:cNvPr>
          <p:cNvPicPr>
            <a:picLocks noChangeAspect="1"/>
          </p:cNvPicPr>
          <p:nvPr/>
        </p:nvPicPr>
        <p:blipFill>
          <a:blip r:embed="rId2"/>
          <a:stretch>
            <a:fillRect/>
          </a:stretch>
        </p:blipFill>
        <p:spPr>
          <a:xfrm>
            <a:off x="8263584" y="9052"/>
            <a:ext cx="880416" cy="634072"/>
          </a:xfrm>
          <a:prstGeom prst="rect">
            <a:avLst/>
          </a:prstGeom>
        </p:spPr>
      </p:pic>
    </p:spTree>
    <p:extLst>
      <p:ext uri="{BB962C8B-B14F-4D97-AF65-F5344CB8AC3E}">
        <p14:creationId xmlns:p14="http://schemas.microsoft.com/office/powerpoint/2010/main" val="10691933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5015" y="298763"/>
            <a:ext cx="7478162" cy="927979"/>
          </a:xfrm>
        </p:spPr>
        <p:txBody>
          <a:bodyPr/>
          <a:lstStyle/>
          <a:p>
            <a:r>
              <a:rPr u="sng" dirty="0"/>
              <a:t>Key Findings &amp; Recommendations</a:t>
            </a:r>
          </a:p>
        </p:txBody>
      </p:sp>
      <p:sp>
        <p:nvSpPr>
          <p:cNvPr id="3" name="Content Placeholder 2"/>
          <p:cNvSpPr>
            <a:spLocks noGrp="1"/>
          </p:cNvSpPr>
          <p:nvPr>
            <p:ph idx="1"/>
          </p:nvPr>
        </p:nvSpPr>
        <p:spPr>
          <a:xfrm>
            <a:off x="743697" y="1534560"/>
            <a:ext cx="7980798" cy="5531669"/>
          </a:xfrm>
        </p:spPr>
        <p:txBody>
          <a:bodyPr>
            <a:normAutofit/>
          </a:bodyPr>
          <a:lstStyle/>
          <a:p>
            <a:r>
              <a:rPr lang="en-US" sz="2200" i="1" dirty="0"/>
              <a:t>Look for companies with high ROCE &amp; RONW  which is recommended for efficient profitability.</a:t>
            </a:r>
          </a:p>
          <a:p>
            <a:r>
              <a:rPr lang="en-US" sz="2200" i="1" dirty="0"/>
              <a:t>TSR analysis helps in understanding the market perception which reveals undervalued stocks can be good buys.</a:t>
            </a:r>
          </a:p>
          <a:p>
            <a:r>
              <a:rPr lang="en-US" sz="2200" i="1" dirty="0"/>
              <a:t>Banking &amp; NBFC sectors are financially stable despite debt exposure.</a:t>
            </a:r>
          </a:p>
          <a:p>
            <a:r>
              <a:rPr lang="en-US" sz="2200" i="1" dirty="0"/>
              <a:t>FMCG &amp; Pharmaceuticals remain strong due to consumer-driven demand.</a:t>
            </a:r>
          </a:p>
          <a:p>
            <a:r>
              <a:rPr lang="en-US" sz="2200" i="1" dirty="0"/>
              <a:t>Auto Ancillaries sector shows monopolized players, better to  invest in market leaders for stability.</a:t>
            </a:r>
          </a:p>
          <a:p>
            <a:r>
              <a:rPr lang="en-US" sz="2200" i="1" dirty="0"/>
              <a:t>Oil &amp; Gas industry have numbers when it comes to average income and profitability</a:t>
            </a:r>
          </a:p>
          <a:p>
            <a:pPr marL="0" indent="0">
              <a:buNone/>
            </a:pPr>
            <a:endParaRPr dirty="0"/>
          </a:p>
          <a:p>
            <a:endParaRPr dirty="0"/>
          </a:p>
        </p:txBody>
      </p:sp>
      <p:pic>
        <p:nvPicPr>
          <p:cNvPr id="4" name="Picture 3">
            <a:extLst>
              <a:ext uri="{FF2B5EF4-FFF2-40B4-BE49-F238E27FC236}">
                <a16:creationId xmlns:a16="http://schemas.microsoft.com/office/drawing/2014/main" id="{46268C25-34AB-F031-1C9E-86A1808ACCA1}"/>
              </a:ext>
            </a:extLst>
          </p:cNvPr>
          <p:cNvPicPr>
            <a:picLocks noChangeAspect="1"/>
          </p:cNvPicPr>
          <p:nvPr/>
        </p:nvPicPr>
        <p:blipFill>
          <a:blip r:embed="rId2"/>
          <a:stretch>
            <a:fillRect/>
          </a:stretch>
        </p:blipFill>
        <p:spPr>
          <a:xfrm>
            <a:off x="8322229" y="0"/>
            <a:ext cx="804532" cy="579421"/>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106379"/>
            <a:ext cx="7704667" cy="882712"/>
          </a:xfrm>
        </p:spPr>
        <p:txBody>
          <a:bodyPr/>
          <a:lstStyle/>
          <a:p>
            <a:r>
              <a:rPr u="sng" dirty="0"/>
              <a:t>Conclusion</a:t>
            </a:r>
          </a:p>
        </p:txBody>
      </p:sp>
      <p:sp>
        <p:nvSpPr>
          <p:cNvPr id="3" name="Content Placeholder 2"/>
          <p:cNvSpPr>
            <a:spLocks noGrp="1"/>
          </p:cNvSpPr>
          <p:nvPr>
            <p:ph idx="1"/>
          </p:nvPr>
        </p:nvSpPr>
        <p:spPr>
          <a:xfrm>
            <a:off x="982132" y="880450"/>
            <a:ext cx="7704667" cy="5097100"/>
          </a:xfrm>
        </p:spPr>
        <p:txBody>
          <a:bodyPr>
            <a:normAutofit/>
          </a:bodyPr>
          <a:lstStyle/>
          <a:p>
            <a:r>
              <a:rPr lang="en-US" sz="2600" i="1" dirty="0"/>
              <a:t>The fortune 500 companies of India reveals diversified industries like banking, FMCG, and NBFCs leading in market share. Profitability remains strong, and despite of having debt concerns, industries show stability. ROCE, RONW, and TSR are key indicators to assess investment opportunities. While some sectors are monopolized (e.g. SBI, sun pharma, </a:t>
            </a:r>
            <a:r>
              <a:rPr lang="en-US" sz="2600" i="1" dirty="0" err="1"/>
              <a:t>bajaj</a:t>
            </a:r>
            <a:r>
              <a:rPr lang="en-US" sz="2600" i="1" dirty="0"/>
              <a:t> </a:t>
            </a:r>
            <a:r>
              <a:rPr lang="en-US" sz="2600" i="1" dirty="0" err="1"/>
              <a:t>finserv</a:t>
            </a:r>
            <a:r>
              <a:rPr lang="en-US" sz="2600" i="1" dirty="0"/>
              <a:t>, </a:t>
            </a:r>
            <a:r>
              <a:rPr lang="en-US" sz="2600" i="1" dirty="0" err="1"/>
              <a:t>samavardhana</a:t>
            </a:r>
            <a:r>
              <a:rPr lang="en-US" sz="2600" i="1" dirty="0"/>
              <a:t> </a:t>
            </a:r>
            <a:r>
              <a:rPr lang="en-US" sz="2600" i="1" dirty="0" err="1"/>
              <a:t>motherson</a:t>
            </a:r>
            <a:r>
              <a:rPr lang="en-US" sz="2600" i="1" dirty="0"/>
              <a:t>),others. </a:t>
            </a:r>
          </a:p>
          <a:p>
            <a:r>
              <a:rPr lang="en-US" sz="2600" i="1" dirty="0"/>
              <a:t>The whole analysis draws to a conclusion of strategical investment decisions.</a:t>
            </a:r>
          </a:p>
          <a:p>
            <a:pPr marL="0" indent="0">
              <a:buNone/>
            </a:pPr>
            <a:endParaRPr lang="en-US" sz="2000" i="1" dirty="0"/>
          </a:p>
        </p:txBody>
      </p:sp>
      <p:pic>
        <p:nvPicPr>
          <p:cNvPr id="4" name="Picture 3">
            <a:extLst>
              <a:ext uri="{FF2B5EF4-FFF2-40B4-BE49-F238E27FC236}">
                <a16:creationId xmlns:a16="http://schemas.microsoft.com/office/drawing/2014/main" id="{296B0FDE-D466-8FC4-034D-89C3BC99FE58}"/>
              </a:ext>
            </a:extLst>
          </p:cNvPr>
          <p:cNvPicPr>
            <a:picLocks noChangeAspect="1"/>
          </p:cNvPicPr>
          <p:nvPr/>
        </p:nvPicPr>
        <p:blipFill>
          <a:blip r:embed="rId2"/>
          <a:stretch>
            <a:fillRect/>
          </a:stretch>
        </p:blipFill>
        <p:spPr>
          <a:xfrm>
            <a:off x="8260901" y="0"/>
            <a:ext cx="883099" cy="63600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u="sng" dirty="0"/>
              <a:t>Industry-wise </a:t>
            </a:r>
            <a:r>
              <a:rPr lang="en-US" u="sng" dirty="0"/>
              <a:t>Performance</a:t>
            </a:r>
            <a:endParaRPr u="sng" dirty="0"/>
          </a:p>
        </p:txBody>
      </p:sp>
      <p:sp>
        <p:nvSpPr>
          <p:cNvPr id="3" name="Content Placeholder 2"/>
          <p:cNvSpPr>
            <a:spLocks noGrp="1"/>
          </p:cNvSpPr>
          <p:nvPr>
            <p:ph idx="1"/>
          </p:nvPr>
        </p:nvSpPr>
        <p:spPr>
          <a:xfrm>
            <a:off x="982132" y="2093976"/>
            <a:ext cx="7704667" cy="3145536"/>
          </a:xfrm>
        </p:spPr>
        <p:txBody>
          <a:bodyPr/>
          <a:lstStyle/>
          <a:p>
            <a:r>
              <a:rPr dirty="0"/>
              <a:t>- </a:t>
            </a:r>
            <a:r>
              <a:rPr lang="en-US" dirty="0"/>
              <a:t>Number of Companies per Industry </a:t>
            </a:r>
          </a:p>
          <a:p>
            <a:pPr marL="0" indent="0">
              <a:buNone/>
            </a:pPr>
            <a:r>
              <a:rPr lang="en-US" dirty="0"/>
              <a:t>         Majority and Minority</a:t>
            </a:r>
          </a:p>
          <a:p>
            <a:r>
              <a:rPr lang="en-US" dirty="0"/>
              <a:t>- Top industries in terms of average income</a:t>
            </a:r>
          </a:p>
          <a:p>
            <a:r>
              <a:rPr lang="en-US" dirty="0"/>
              <a:t>- Industries with Profit and Loss</a:t>
            </a:r>
          </a:p>
          <a:p>
            <a:pPr marL="0" indent="0">
              <a:buNone/>
            </a:pPr>
            <a:endParaRPr lang="en-US" dirty="0"/>
          </a:p>
        </p:txBody>
      </p:sp>
      <p:pic>
        <p:nvPicPr>
          <p:cNvPr id="4" name="Picture 3">
            <a:extLst>
              <a:ext uri="{FF2B5EF4-FFF2-40B4-BE49-F238E27FC236}">
                <a16:creationId xmlns:a16="http://schemas.microsoft.com/office/drawing/2014/main" id="{3B14FA9D-A62F-9DC3-6082-DC30EBBC2CD9}"/>
              </a:ext>
            </a:extLst>
          </p:cNvPr>
          <p:cNvPicPr>
            <a:picLocks noChangeAspect="1"/>
          </p:cNvPicPr>
          <p:nvPr/>
        </p:nvPicPr>
        <p:blipFill>
          <a:blip r:embed="rId2"/>
          <a:stretch>
            <a:fillRect/>
          </a:stretch>
        </p:blipFill>
        <p:spPr>
          <a:xfrm>
            <a:off x="8100622" y="0"/>
            <a:ext cx="1043378" cy="75143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EEBA6-2DDD-5786-85B3-AC1F5F1E243D}"/>
              </a:ext>
            </a:extLst>
          </p:cNvPr>
          <p:cNvSpPr>
            <a:spLocks noGrp="1"/>
          </p:cNvSpPr>
          <p:nvPr>
            <p:ph type="title"/>
          </p:nvPr>
        </p:nvSpPr>
        <p:spPr>
          <a:xfrm>
            <a:off x="1225296" y="66273"/>
            <a:ext cx="7461504" cy="2045991"/>
          </a:xfrm>
        </p:spPr>
        <p:txBody>
          <a:bodyPr>
            <a:normAutofit/>
          </a:bodyPr>
          <a:lstStyle/>
          <a:p>
            <a:r>
              <a:rPr lang="en-US" sz="3600" i="1" dirty="0"/>
              <a:t>Number of Companies per Industry </a:t>
            </a:r>
            <a:br>
              <a:rPr lang="en-US" sz="3600" i="1" dirty="0"/>
            </a:br>
            <a:r>
              <a:rPr lang="en-US" sz="3600" i="1" dirty="0"/>
              <a:t>         Majority and Minority</a:t>
            </a:r>
            <a:br>
              <a:rPr lang="en-US" sz="3600" i="1" u="sng" dirty="0"/>
            </a:br>
            <a:endParaRPr lang="en-US" sz="3600" i="1" u="sng" dirty="0"/>
          </a:p>
        </p:txBody>
      </p:sp>
      <p:sp>
        <p:nvSpPr>
          <p:cNvPr id="3" name="Text Placeholder 2">
            <a:extLst>
              <a:ext uri="{FF2B5EF4-FFF2-40B4-BE49-F238E27FC236}">
                <a16:creationId xmlns:a16="http://schemas.microsoft.com/office/drawing/2014/main" id="{815002CE-1250-5B03-15CB-39233CD02BDA}"/>
              </a:ext>
            </a:extLst>
          </p:cNvPr>
          <p:cNvSpPr>
            <a:spLocks noGrp="1"/>
          </p:cNvSpPr>
          <p:nvPr>
            <p:ph type="body" idx="1"/>
          </p:nvPr>
        </p:nvSpPr>
        <p:spPr>
          <a:xfrm flipV="1">
            <a:off x="818595" y="2331720"/>
            <a:ext cx="3967177" cy="45719"/>
          </a:xfrm>
        </p:spPr>
        <p:txBody>
          <a:bodyPr/>
          <a:lstStyle/>
          <a:p>
            <a:endParaRPr lang="en-US" sz="1400" dirty="0"/>
          </a:p>
        </p:txBody>
      </p:sp>
      <p:pic>
        <p:nvPicPr>
          <p:cNvPr id="8" name="Content Placeholder 7">
            <a:extLst>
              <a:ext uri="{FF2B5EF4-FFF2-40B4-BE49-F238E27FC236}">
                <a16:creationId xmlns:a16="http://schemas.microsoft.com/office/drawing/2014/main" id="{CFCF4CF6-9692-19B6-2079-55611DEB6811}"/>
              </a:ext>
            </a:extLst>
          </p:cNvPr>
          <p:cNvPicPr>
            <a:picLocks noGrp="1" noChangeAspect="1"/>
          </p:cNvPicPr>
          <p:nvPr>
            <p:ph sz="half" idx="2"/>
          </p:nvPr>
        </p:nvPicPr>
        <p:blipFill>
          <a:blip r:embed="rId2"/>
          <a:stretch>
            <a:fillRect/>
          </a:stretch>
        </p:blipFill>
        <p:spPr>
          <a:xfrm>
            <a:off x="902901" y="1625063"/>
            <a:ext cx="3950316" cy="4000497"/>
          </a:xfrm>
        </p:spPr>
      </p:pic>
      <p:sp>
        <p:nvSpPr>
          <p:cNvPr id="5" name="Text Placeholder 4">
            <a:extLst>
              <a:ext uri="{FF2B5EF4-FFF2-40B4-BE49-F238E27FC236}">
                <a16:creationId xmlns:a16="http://schemas.microsoft.com/office/drawing/2014/main" id="{E9533137-C125-FFBE-1C01-5D81136A137E}"/>
              </a:ext>
            </a:extLst>
          </p:cNvPr>
          <p:cNvSpPr>
            <a:spLocks noGrp="1"/>
          </p:cNvSpPr>
          <p:nvPr>
            <p:ph type="body" sz="quarter" idx="3"/>
          </p:nvPr>
        </p:nvSpPr>
        <p:spPr>
          <a:xfrm>
            <a:off x="4886939" y="1426466"/>
            <a:ext cx="3742577" cy="621790"/>
          </a:xfrm>
        </p:spPr>
        <p:txBody>
          <a:bodyPr/>
          <a:lstStyle/>
          <a:p>
            <a:endParaRPr lang="en-US" dirty="0"/>
          </a:p>
        </p:txBody>
      </p:sp>
      <p:pic>
        <p:nvPicPr>
          <p:cNvPr id="10" name="Content Placeholder 9">
            <a:extLst>
              <a:ext uri="{FF2B5EF4-FFF2-40B4-BE49-F238E27FC236}">
                <a16:creationId xmlns:a16="http://schemas.microsoft.com/office/drawing/2014/main" id="{DB7551FA-5397-7664-B178-773D904C2577}"/>
              </a:ext>
            </a:extLst>
          </p:cNvPr>
          <p:cNvPicPr>
            <a:picLocks noGrp="1" noChangeAspect="1"/>
          </p:cNvPicPr>
          <p:nvPr>
            <p:ph sz="quarter" idx="4"/>
          </p:nvPr>
        </p:nvPicPr>
        <p:blipFill>
          <a:blip r:embed="rId3"/>
          <a:stretch>
            <a:fillRect/>
          </a:stretch>
        </p:blipFill>
        <p:spPr>
          <a:xfrm>
            <a:off x="4853217" y="1426466"/>
            <a:ext cx="4043895" cy="4397693"/>
          </a:xfrm>
        </p:spPr>
      </p:pic>
      <p:pic>
        <p:nvPicPr>
          <p:cNvPr id="4" name="Picture 3">
            <a:extLst>
              <a:ext uri="{FF2B5EF4-FFF2-40B4-BE49-F238E27FC236}">
                <a16:creationId xmlns:a16="http://schemas.microsoft.com/office/drawing/2014/main" id="{719DFE0C-F53E-8C25-F507-4DE23134E5F8}"/>
              </a:ext>
            </a:extLst>
          </p:cNvPr>
          <p:cNvPicPr>
            <a:picLocks noChangeAspect="1"/>
          </p:cNvPicPr>
          <p:nvPr/>
        </p:nvPicPr>
        <p:blipFill>
          <a:blip r:embed="rId4"/>
          <a:stretch>
            <a:fillRect/>
          </a:stretch>
        </p:blipFill>
        <p:spPr>
          <a:xfrm>
            <a:off x="8217583" y="66273"/>
            <a:ext cx="823865" cy="751437"/>
          </a:xfrm>
          <a:prstGeom prst="rect">
            <a:avLst/>
          </a:prstGeom>
        </p:spPr>
      </p:pic>
    </p:spTree>
    <p:extLst>
      <p:ext uri="{BB962C8B-B14F-4D97-AF65-F5344CB8AC3E}">
        <p14:creationId xmlns:p14="http://schemas.microsoft.com/office/powerpoint/2010/main" val="3029824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3B1AE-0DDC-D4E1-6F97-3E146ACBAF38}"/>
              </a:ext>
            </a:extLst>
          </p:cNvPr>
          <p:cNvSpPr>
            <a:spLocks noGrp="1"/>
          </p:cNvSpPr>
          <p:nvPr>
            <p:ph type="title"/>
          </p:nvPr>
        </p:nvSpPr>
        <p:spPr>
          <a:xfrm>
            <a:off x="1186435" y="420624"/>
            <a:ext cx="5797296" cy="512064"/>
          </a:xfrm>
        </p:spPr>
        <p:txBody>
          <a:bodyPr/>
          <a:lstStyle/>
          <a:p>
            <a:r>
              <a:rPr lang="en-US" i="1" dirty="0"/>
              <a:t>Top Industries in terms of average income</a:t>
            </a:r>
          </a:p>
        </p:txBody>
      </p:sp>
      <p:pic>
        <p:nvPicPr>
          <p:cNvPr id="6" name="Content Placeholder 5">
            <a:extLst>
              <a:ext uri="{FF2B5EF4-FFF2-40B4-BE49-F238E27FC236}">
                <a16:creationId xmlns:a16="http://schemas.microsoft.com/office/drawing/2014/main" id="{D72DAD1C-0A57-9463-E332-7379D1AC25A4}"/>
              </a:ext>
            </a:extLst>
          </p:cNvPr>
          <p:cNvPicPr>
            <a:picLocks noGrp="1" noChangeAspect="1"/>
          </p:cNvPicPr>
          <p:nvPr>
            <p:ph idx="1"/>
          </p:nvPr>
        </p:nvPicPr>
        <p:blipFill>
          <a:blip r:embed="rId2"/>
          <a:stretch>
            <a:fillRect/>
          </a:stretch>
        </p:blipFill>
        <p:spPr>
          <a:xfrm>
            <a:off x="1519046" y="1132684"/>
            <a:ext cx="5301235" cy="4198268"/>
          </a:xfrm>
        </p:spPr>
      </p:pic>
      <p:sp>
        <p:nvSpPr>
          <p:cNvPr id="4" name="Text Placeholder 3">
            <a:extLst>
              <a:ext uri="{FF2B5EF4-FFF2-40B4-BE49-F238E27FC236}">
                <a16:creationId xmlns:a16="http://schemas.microsoft.com/office/drawing/2014/main" id="{4149C18D-3FC0-07BA-E7FF-7036D81E030C}"/>
              </a:ext>
            </a:extLst>
          </p:cNvPr>
          <p:cNvSpPr>
            <a:spLocks noGrp="1"/>
          </p:cNvSpPr>
          <p:nvPr>
            <p:ph type="body" sz="half" idx="2"/>
          </p:nvPr>
        </p:nvSpPr>
        <p:spPr>
          <a:xfrm>
            <a:off x="2962656" y="5989320"/>
            <a:ext cx="1124712" cy="704088"/>
          </a:xfrm>
        </p:spPr>
        <p:txBody>
          <a:bodyPr>
            <a:normAutofit fontScale="92500" lnSpcReduction="10000"/>
          </a:bodyPr>
          <a:lstStyle/>
          <a:p>
            <a:r>
              <a:rPr lang="en-US" dirty="0"/>
              <a:t> </a:t>
            </a:r>
          </a:p>
          <a:p>
            <a:r>
              <a:rPr lang="en-US" dirty="0"/>
              <a:t>.</a:t>
            </a:r>
          </a:p>
          <a:p>
            <a:endParaRPr lang="en-US" dirty="0"/>
          </a:p>
        </p:txBody>
      </p:sp>
      <p:pic>
        <p:nvPicPr>
          <p:cNvPr id="3" name="Picture 2">
            <a:extLst>
              <a:ext uri="{FF2B5EF4-FFF2-40B4-BE49-F238E27FC236}">
                <a16:creationId xmlns:a16="http://schemas.microsoft.com/office/drawing/2014/main" id="{139E1931-72BE-97D2-AC6E-F3498708B1DF}"/>
              </a:ext>
            </a:extLst>
          </p:cNvPr>
          <p:cNvPicPr>
            <a:picLocks noChangeAspect="1"/>
          </p:cNvPicPr>
          <p:nvPr/>
        </p:nvPicPr>
        <p:blipFill>
          <a:blip r:embed="rId3"/>
          <a:stretch>
            <a:fillRect/>
          </a:stretch>
        </p:blipFill>
        <p:spPr>
          <a:xfrm>
            <a:off x="8100622" y="44905"/>
            <a:ext cx="1043378" cy="751437"/>
          </a:xfrm>
          <a:prstGeom prst="rect">
            <a:avLst/>
          </a:prstGeom>
        </p:spPr>
      </p:pic>
    </p:spTree>
    <p:extLst>
      <p:ext uri="{BB962C8B-B14F-4D97-AF65-F5344CB8AC3E}">
        <p14:creationId xmlns:p14="http://schemas.microsoft.com/office/powerpoint/2010/main" val="590460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B03F8-75C1-34BC-552A-70DA97E431E8}"/>
              </a:ext>
            </a:extLst>
          </p:cNvPr>
          <p:cNvSpPr>
            <a:spLocks noGrp="1"/>
          </p:cNvSpPr>
          <p:nvPr>
            <p:ph type="title"/>
          </p:nvPr>
        </p:nvSpPr>
        <p:spPr>
          <a:xfrm>
            <a:off x="1197864" y="457201"/>
            <a:ext cx="7315200" cy="1645919"/>
          </a:xfrm>
        </p:spPr>
        <p:txBody>
          <a:bodyPr/>
          <a:lstStyle/>
          <a:p>
            <a:r>
              <a:rPr lang="en-US" i="1" dirty="0"/>
              <a:t>Industries with Profit and Loss</a:t>
            </a:r>
            <a:br>
              <a:rPr lang="en-US" dirty="0"/>
            </a:br>
            <a:endParaRPr lang="en-US" dirty="0"/>
          </a:p>
        </p:txBody>
      </p:sp>
      <p:sp>
        <p:nvSpPr>
          <p:cNvPr id="3" name="Text Placeholder 2">
            <a:extLst>
              <a:ext uri="{FF2B5EF4-FFF2-40B4-BE49-F238E27FC236}">
                <a16:creationId xmlns:a16="http://schemas.microsoft.com/office/drawing/2014/main" id="{DEA48FCB-826C-6489-2D98-3B3BB68F4391}"/>
              </a:ext>
            </a:extLst>
          </p:cNvPr>
          <p:cNvSpPr>
            <a:spLocks noGrp="1"/>
          </p:cNvSpPr>
          <p:nvPr>
            <p:ph type="body" idx="1"/>
          </p:nvPr>
        </p:nvSpPr>
        <p:spPr>
          <a:xfrm>
            <a:off x="1329481" y="1783080"/>
            <a:ext cx="3456291" cy="438912"/>
          </a:xfrm>
        </p:spPr>
        <p:txBody>
          <a:bodyPr/>
          <a:lstStyle/>
          <a:p>
            <a:r>
              <a:rPr lang="en-US" sz="2400" dirty="0"/>
              <a:t>Industries</a:t>
            </a:r>
            <a:r>
              <a:rPr lang="en-US" sz="1400" dirty="0"/>
              <a:t> </a:t>
            </a:r>
            <a:r>
              <a:rPr lang="en-US" sz="2400" dirty="0"/>
              <a:t>with Profits</a:t>
            </a:r>
          </a:p>
        </p:txBody>
      </p:sp>
      <p:pic>
        <p:nvPicPr>
          <p:cNvPr id="8" name="Content Placeholder 7">
            <a:extLst>
              <a:ext uri="{FF2B5EF4-FFF2-40B4-BE49-F238E27FC236}">
                <a16:creationId xmlns:a16="http://schemas.microsoft.com/office/drawing/2014/main" id="{E3394B6E-202B-D8B2-BC47-389FA32DAE6A}"/>
              </a:ext>
            </a:extLst>
          </p:cNvPr>
          <p:cNvPicPr>
            <a:picLocks noGrp="1" noChangeAspect="1"/>
          </p:cNvPicPr>
          <p:nvPr>
            <p:ph sz="half" idx="2"/>
          </p:nvPr>
        </p:nvPicPr>
        <p:blipFill>
          <a:blip r:embed="rId2"/>
          <a:stretch>
            <a:fillRect/>
          </a:stretch>
        </p:blipFill>
        <p:spPr>
          <a:xfrm>
            <a:off x="687761" y="2482659"/>
            <a:ext cx="4098011" cy="2665412"/>
          </a:xfrm>
        </p:spPr>
      </p:pic>
      <p:sp>
        <p:nvSpPr>
          <p:cNvPr id="5" name="Text Placeholder 4">
            <a:extLst>
              <a:ext uri="{FF2B5EF4-FFF2-40B4-BE49-F238E27FC236}">
                <a16:creationId xmlns:a16="http://schemas.microsoft.com/office/drawing/2014/main" id="{51D34C2E-AABF-9229-1953-EED27FE832F0}"/>
              </a:ext>
            </a:extLst>
          </p:cNvPr>
          <p:cNvSpPr>
            <a:spLocks noGrp="1"/>
          </p:cNvSpPr>
          <p:nvPr>
            <p:ph type="body" sz="quarter" idx="3"/>
          </p:nvPr>
        </p:nvSpPr>
        <p:spPr>
          <a:xfrm>
            <a:off x="5632704" y="1664208"/>
            <a:ext cx="2587752" cy="438912"/>
          </a:xfrm>
        </p:spPr>
        <p:txBody>
          <a:bodyPr/>
          <a:lstStyle/>
          <a:p>
            <a:r>
              <a:rPr lang="en-US" sz="2400" dirty="0"/>
              <a:t>Industries with loss</a:t>
            </a:r>
          </a:p>
        </p:txBody>
      </p:sp>
      <p:pic>
        <p:nvPicPr>
          <p:cNvPr id="10" name="Content Placeholder 9">
            <a:extLst>
              <a:ext uri="{FF2B5EF4-FFF2-40B4-BE49-F238E27FC236}">
                <a16:creationId xmlns:a16="http://schemas.microsoft.com/office/drawing/2014/main" id="{50F9E7FD-6E3F-3B5B-6436-35DDA92FE481}"/>
              </a:ext>
            </a:extLst>
          </p:cNvPr>
          <p:cNvPicPr>
            <a:picLocks noGrp="1" noChangeAspect="1"/>
          </p:cNvPicPr>
          <p:nvPr>
            <p:ph sz="quarter" idx="4"/>
          </p:nvPr>
        </p:nvPicPr>
        <p:blipFill>
          <a:blip r:embed="rId3"/>
          <a:stretch>
            <a:fillRect/>
          </a:stretch>
        </p:blipFill>
        <p:spPr>
          <a:xfrm>
            <a:off x="5056632" y="2482659"/>
            <a:ext cx="4027931" cy="2665412"/>
          </a:xfrm>
        </p:spPr>
      </p:pic>
      <p:pic>
        <p:nvPicPr>
          <p:cNvPr id="4" name="Picture 3">
            <a:extLst>
              <a:ext uri="{FF2B5EF4-FFF2-40B4-BE49-F238E27FC236}">
                <a16:creationId xmlns:a16="http://schemas.microsoft.com/office/drawing/2014/main" id="{C9F139B2-D145-4D7E-9EF4-BEC18A0F4A8A}"/>
              </a:ext>
            </a:extLst>
          </p:cNvPr>
          <p:cNvPicPr>
            <a:picLocks noChangeAspect="1"/>
          </p:cNvPicPr>
          <p:nvPr/>
        </p:nvPicPr>
        <p:blipFill>
          <a:blip r:embed="rId4"/>
          <a:stretch>
            <a:fillRect/>
          </a:stretch>
        </p:blipFill>
        <p:spPr>
          <a:xfrm>
            <a:off x="8100622" y="0"/>
            <a:ext cx="1043378" cy="751437"/>
          </a:xfrm>
          <a:prstGeom prst="rect">
            <a:avLst/>
          </a:prstGeom>
        </p:spPr>
      </p:pic>
    </p:spTree>
    <p:extLst>
      <p:ext uri="{BB962C8B-B14F-4D97-AF65-F5344CB8AC3E}">
        <p14:creationId xmlns:p14="http://schemas.microsoft.com/office/powerpoint/2010/main" val="4022872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06D98-13C2-F1A1-CBF1-C84CDED53AB5}"/>
              </a:ext>
            </a:extLst>
          </p:cNvPr>
          <p:cNvSpPr>
            <a:spLocks noGrp="1"/>
          </p:cNvSpPr>
          <p:nvPr>
            <p:ph type="title"/>
          </p:nvPr>
        </p:nvSpPr>
        <p:spPr>
          <a:xfrm>
            <a:off x="1119293" y="0"/>
            <a:ext cx="1898227" cy="1298448"/>
          </a:xfrm>
        </p:spPr>
        <p:txBody>
          <a:bodyPr>
            <a:normAutofit/>
          </a:bodyPr>
          <a:lstStyle/>
          <a:p>
            <a:r>
              <a:rPr lang="en-US" sz="3600" b="1" i="1" u="sng" dirty="0"/>
              <a:t>Insights</a:t>
            </a:r>
          </a:p>
        </p:txBody>
      </p:sp>
      <p:sp>
        <p:nvSpPr>
          <p:cNvPr id="3" name="Content Placeholder 2">
            <a:extLst>
              <a:ext uri="{FF2B5EF4-FFF2-40B4-BE49-F238E27FC236}">
                <a16:creationId xmlns:a16="http://schemas.microsoft.com/office/drawing/2014/main" id="{CF4EF606-861B-E34D-C37C-93008FB2D652}"/>
              </a:ext>
            </a:extLst>
          </p:cNvPr>
          <p:cNvSpPr>
            <a:spLocks noGrp="1"/>
          </p:cNvSpPr>
          <p:nvPr>
            <p:ph idx="1"/>
          </p:nvPr>
        </p:nvSpPr>
        <p:spPr>
          <a:xfrm>
            <a:off x="899837" y="1042416"/>
            <a:ext cx="7704667" cy="3703320"/>
          </a:xfrm>
        </p:spPr>
        <p:txBody>
          <a:bodyPr>
            <a:normAutofit fontScale="92500" lnSpcReduction="10000"/>
          </a:bodyPr>
          <a:lstStyle/>
          <a:p>
            <a:pPr marL="0" indent="0">
              <a:buNone/>
            </a:pPr>
            <a:r>
              <a:rPr lang="en-US" sz="1800" i="1" dirty="0"/>
              <a:t>-Banking sector is the largest contributor among all fortune 500 companies of India.</a:t>
            </a:r>
          </a:p>
          <a:p>
            <a:pPr marL="0" indent="0">
              <a:buNone/>
            </a:pPr>
            <a:r>
              <a:rPr lang="en-US" sz="1800" i="1" dirty="0"/>
              <a:t>-The top 4 industries have a  count of above 30 while majority of other industries is having a count of below 25</a:t>
            </a:r>
          </a:p>
          <a:p>
            <a:pPr marL="0" indent="0">
              <a:buNone/>
            </a:pPr>
            <a:r>
              <a:rPr lang="en-US" sz="1800" i="1" dirty="0"/>
              <a:t>-Industries like Gems &amp; </a:t>
            </a:r>
            <a:r>
              <a:rPr lang="en-US" sz="1800" i="1" dirty="0" err="1"/>
              <a:t>Jewellery</a:t>
            </a:r>
            <a:r>
              <a:rPr lang="en-US" sz="1800" i="1" dirty="0"/>
              <a:t>, Real Estate, Poultry and other falls under minority, which can be still considered as the developing industries</a:t>
            </a:r>
          </a:p>
          <a:p>
            <a:pPr marL="0" indent="0">
              <a:buNone/>
            </a:pPr>
            <a:r>
              <a:rPr lang="en-US" sz="1800" i="1" dirty="0"/>
              <a:t>-Oil &amp; Gas industry is on top in terms of average income while the count of companies in this sector is less than 15, this might be due to the Market Giant in this sector which is Reliance Industry</a:t>
            </a:r>
          </a:p>
          <a:p>
            <a:pPr marL="0" indent="0">
              <a:buNone/>
            </a:pPr>
            <a:r>
              <a:rPr lang="en-US" sz="1800" i="1" dirty="0"/>
              <a:t>-Banking Industry is having highest profit around 35,000 crores making followed by Oil &amp; Gas with more than 20,000 crores.(even after having less than 15 companies)</a:t>
            </a:r>
          </a:p>
          <a:p>
            <a:pPr marL="0" indent="0">
              <a:buNone/>
            </a:pPr>
            <a:r>
              <a:rPr lang="en-US" sz="1900" i="1" dirty="0"/>
              <a:t>-Few of the industries are common among profit and loss like FMCG, NBFC, Power and mo</a:t>
            </a:r>
            <a:r>
              <a:rPr lang="en-US" sz="1600" i="1" dirty="0"/>
              <a:t>re</a:t>
            </a:r>
            <a:endParaRPr lang="en-US" sz="1800" i="1" dirty="0"/>
          </a:p>
          <a:p>
            <a:endParaRPr lang="en-US" sz="1800" i="1" dirty="0"/>
          </a:p>
        </p:txBody>
      </p:sp>
      <p:pic>
        <p:nvPicPr>
          <p:cNvPr id="4" name="Picture 3">
            <a:extLst>
              <a:ext uri="{FF2B5EF4-FFF2-40B4-BE49-F238E27FC236}">
                <a16:creationId xmlns:a16="http://schemas.microsoft.com/office/drawing/2014/main" id="{92B4F4F0-AA5C-D55A-BFF7-BAE3E702B8BB}"/>
              </a:ext>
            </a:extLst>
          </p:cNvPr>
          <p:cNvPicPr>
            <a:picLocks noChangeAspect="1"/>
          </p:cNvPicPr>
          <p:nvPr/>
        </p:nvPicPr>
        <p:blipFill>
          <a:blip r:embed="rId2"/>
          <a:stretch>
            <a:fillRect/>
          </a:stretch>
        </p:blipFill>
        <p:spPr>
          <a:xfrm>
            <a:off x="8100622" y="0"/>
            <a:ext cx="1043378" cy="751437"/>
          </a:xfrm>
          <a:prstGeom prst="rect">
            <a:avLst/>
          </a:prstGeom>
        </p:spPr>
      </p:pic>
    </p:spTree>
    <p:extLst>
      <p:ext uri="{BB962C8B-B14F-4D97-AF65-F5344CB8AC3E}">
        <p14:creationId xmlns:p14="http://schemas.microsoft.com/office/powerpoint/2010/main" val="4220209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033271"/>
          </a:xfrm>
        </p:spPr>
        <p:txBody>
          <a:bodyPr/>
          <a:lstStyle/>
          <a:p>
            <a:r>
              <a:rPr lang="en-US" i="1" u="sng" dirty="0"/>
              <a:t>Market share analysis</a:t>
            </a:r>
            <a:endParaRPr i="1" u="sng" dirty="0"/>
          </a:p>
        </p:txBody>
      </p:sp>
      <p:pic>
        <p:nvPicPr>
          <p:cNvPr id="7" name="Content Placeholder 6">
            <a:extLst>
              <a:ext uri="{FF2B5EF4-FFF2-40B4-BE49-F238E27FC236}">
                <a16:creationId xmlns:a16="http://schemas.microsoft.com/office/drawing/2014/main" id="{7EA87A3A-A6DF-D7B0-2F1D-8C354B7F8E9C}"/>
              </a:ext>
            </a:extLst>
          </p:cNvPr>
          <p:cNvPicPr>
            <a:picLocks noGrp="1" noChangeAspect="1"/>
          </p:cNvPicPr>
          <p:nvPr>
            <p:ph idx="1"/>
          </p:nvPr>
        </p:nvPicPr>
        <p:blipFill>
          <a:blip r:embed="rId2"/>
          <a:stretch>
            <a:fillRect/>
          </a:stretch>
        </p:blipFill>
        <p:spPr>
          <a:xfrm>
            <a:off x="4005072" y="1892808"/>
            <a:ext cx="5056632" cy="3666743"/>
          </a:xfrm>
        </p:spPr>
      </p:pic>
      <p:sp>
        <p:nvSpPr>
          <p:cNvPr id="8" name="TextBox 7">
            <a:extLst>
              <a:ext uri="{FF2B5EF4-FFF2-40B4-BE49-F238E27FC236}">
                <a16:creationId xmlns:a16="http://schemas.microsoft.com/office/drawing/2014/main" id="{E34ABFB5-BBA8-E0E3-D595-200D1616305D}"/>
              </a:ext>
            </a:extLst>
          </p:cNvPr>
          <p:cNvSpPr txBox="1"/>
          <p:nvPr/>
        </p:nvSpPr>
        <p:spPr>
          <a:xfrm>
            <a:off x="1004146" y="1892808"/>
            <a:ext cx="2880360" cy="3539430"/>
          </a:xfrm>
          <a:prstGeom prst="rect">
            <a:avLst/>
          </a:prstGeom>
          <a:noFill/>
        </p:spPr>
        <p:txBody>
          <a:bodyPr wrap="square" rtlCol="0">
            <a:spAutoFit/>
          </a:bodyPr>
          <a:lstStyle/>
          <a:p>
            <a:r>
              <a:rPr lang="en-US" sz="2800" i="1" u="sng" dirty="0"/>
              <a:t>Industries Analyzed :</a:t>
            </a:r>
          </a:p>
          <a:p>
            <a:pPr marL="342900" indent="-342900">
              <a:buAutoNum type="arabicParenR"/>
            </a:pPr>
            <a:r>
              <a:rPr lang="en-US" sz="2800" i="1" dirty="0"/>
              <a:t>Banks</a:t>
            </a:r>
          </a:p>
          <a:p>
            <a:pPr marL="342900" indent="-342900">
              <a:buAutoNum type="arabicParenR"/>
            </a:pPr>
            <a:r>
              <a:rPr lang="en-US" sz="2800" i="1" dirty="0"/>
              <a:t>FMCG</a:t>
            </a:r>
          </a:p>
          <a:p>
            <a:pPr marL="342900" indent="-342900">
              <a:buAutoNum type="arabicParenR"/>
            </a:pPr>
            <a:r>
              <a:rPr lang="en-US" sz="2800" i="1" dirty="0"/>
              <a:t>NBFC</a:t>
            </a:r>
          </a:p>
          <a:p>
            <a:pPr marL="342900" indent="-342900">
              <a:buAutoNum type="arabicParenR"/>
            </a:pPr>
            <a:r>
              <a:rPr lang="en-US" sz="2800" i="1" dirty="0"/>
              <a:t>Auto Ancillaries</a:t>
            </a:r>
          </a:p>
          <a:p>
            <a:pPr marL="342900" indent="-342900">
              <a:buAutoNum type="arabicParenR"/>
            </a:pPr>
            <a:r>
              <a:rPr lang="en-US" sz="2800" i="1" dirty="0"/>
              <a:t>Pharmaceutical </a:t>
            </a:r>
          </a:p>
          <a:p>
            <a:endParaRPr lang="en-US" sz="2800" dirty="0"/>
          </a:p>
        </p:txBody>
      </p:sp>
      <p:pic>
        <p:nvPicPr>
          <p:cNvPr id="3" name="Picture 2">
            <a:extLst>
              <a:ext uri="{FF2B5EF4-FFF2-40B4-BE49-F238E27FC236}">
                <a16:creationId xmlns:a16="http://schemas.microsoft.com/office/drawing/2014/main" id="{195370FA-3344-CE08-5F16-B22DAE5AB980}"/>
              </a:ext>
            </a:extLst>
          </p:cNvPr>
          <p:cNvPicPr>
            <a:picLocks noChangeAspect="1"/>
          </p:cNvPicPr>
          <p:nvPr/>
        </p:nvPicPr>
        <p:blipFill>
          <a:blip r:embed="rId3"/>
          <a:stretch>
            <a:fillRect/>
          </a:stretch>
        </p:blipFill>
        <p:spPr>
          <a:xfrm>
            <a:off x="8100622" y="0"/>
            <a:ext cx="1043378" cy="75143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4117</TotalTime>
  <Words>1945</Words>
  <Application>Microsoft Office PowerPoint</Application>
  <PresentationFormat>On-screen Show (4:3)</PresentationFormat>
  <Paragraphs>154</Paragraphs>
  <Slides>35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Calibri</vt:lpstr>
      <vt:lpstr>Corbel</vt:lpstr>
      <vt:lpstr>system-ui</vt:lpstr>
      <vt:lpstr>Parallax</vt:lpstr>
      <vt:lpstr>Analysis of Fortune 500 Companies of India</vt:lpstr>
      <vt:lpstr>Methodology &amp; Data Sources</vt:lpstr>
      <vt:lpstr>Problem Statement</vt:lpstr>
      <vt:lpstr>Industry-wise Performance</vt:lpstr>
      <vt:lpstr>Number of Companies per Industry           Majority and Minority </vt:lpstr>
      <vt:lpstr>Top Industries in terms of average income</vt:lpstr>
      <vt:lpstr>Industries with Profit and Loss </vt:lpstr>
      <vt:lpstr>Insights</vt:lpstr>
      <vt:lpstr>Market share analysis</vt:lpstr>
      <vt:lpstr>PowerPoint Presentation</vt:lpstr>
      <vt:lpstr>PowerPoint Presentation</vt:lpstr>
      <vt:lpstr>PowerPoint Presentation</vt:lpstr>
      <vt:lpstr>PowerPoint Presentation</vt:lpstr>
      <vt:lpstr>PowerPoint Presentation</vt:lpstr>
      <vt:lpstr>1)Workforce with revenue generation    2)Companies with high profits  3)Companies with declined income </vt:lpstr>
      <vt:lpstr>PowerPoint Presentation</vt:lpstr>
      <vt:lpstr>Companies with high generation of profit</vt:lpstr>
      <vt:lpstr>Companies with declined income (compared to previous year 2023) </vt:lpstr>
      <vt:lpstr>PROFIT DISTRIBUTION OF COMPANIES RESPECTIVE TO THEIR INDUSTRIES </vt:lpstr>
      <vt:lpstr>BANKING SECTOR:</vt:lpstr>
      <vt:lpstr>FMCG:</vt:lpstr>
      <vt:lpstr>NBFC:NON-BANKING FINANCIAL COMPANY</vt:lpstr>
      <vt:lpstr>AUTO ANCILLARIES</vt:lpstr>
      <vt:lpstr>PHARMACEUTICAL INDUSTRY:</vt:lpstr>
      <vt:lpstr>Correlation between d/e ratio and percentage of profit. (Analysis of few industries)</vt:lpstr>
      <vt:lpstr>IT Industry:</vt:lpstr>
      <vt:lpstr>Metal Industry:</vt:lpstr>
      <vt:lpstr>Pharmaceutical Industry:</vt:lpstr>
      <vt:lpstr>Fertilizers &amp; Agrochemical:</vt:lpstr>
      <vt:lpstr>Auto Ancillaries:</vt:lpstr>
      <vt:lpstr>Correlation analysis with ROCE, RONW, TSR</vt:lpstr>
      <vt:lpstr>PowerPoint Presentation</vt:lpstr>
      <vt:lpstr>PowerPoint Presentation</vt:lpstr>
      <vt:lpstr>Key Findings &amp; Recommendations</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HI</cp:lastModifiedBy>
  <cp:revision>25</cp:revision>
  <dcterms:created xsi:type="dcterms:W3CDTF">2013-01-27T09:14:16Z</dcterms:created>
  <dcterms:modified xsi:type="dcterms:W3CDTF">2025-04-14T11:10:00Z</dcterms:modified>
  <cp:category/>
</cp:coreProperties>
</file>

<file path=docProps/thumbnail.jpeg>
</file>